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20"/>
  </p:notesMasterIdLst>
  <p:handoutMasterIdLst>
    <p:handoutMasterId r:id="rId21"/>
  </p:handoutMasterIdLst>
  <p:sldIdLst>
    <p:sldId id="263" r:id="rId2"/>
    <p:sldId id="318" r:id="rId3"/>
    <p:sldId id="325" r:id="rId4"/>
    <p:sldId id="412" r:id="rId5"/>
    <p:sldId id="326" r:id="rId6"/>
    <p:sldId id="329" r:id="rId7"/>
    <p:sldId id="330" r:id="rId8"/>
    <p:sldId id="333" r:id="rId9"/>
    <p:sldId id="334" r:id="rId10"/>
    <p:sldId id="335" r:id="rId11"/>
    <p:sldId id="336" r:id="rId12"/>
    <p:sldId id="337" r:id="rId13"/>
    <p:sldId id="338" r:id="rId14"/>
    <p:sldId id="339" r:id="rId15"/>
    <p:sldId id="340" r:id="rId16"/>
    <p:sldId id="452" r:id="rId17"/>
    <p:sldId id="448" r:id="rId18"/>
    <p:sldId id="450" r:id="rId19"/>
  </p:sldIdLst>
  <p:sldSz cx="12192000" cy="6858000"/>
  <p:notesSz cx="6858000" cy="9979025"/>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FFF00"/>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autoAdjust="0"/>
    <p:restoredTop sz="57055" autoAdjust="0"/>
  </p:normalViewPr>
  <p:slideViewPr>
    <p:cSldViewPr>
      <p:cViewPr varScale="1">
        <p:scale>
          <a:sx n="61" d="100"/>
          <a:sy n="61" d="100"/>
        </p:scale>
        <p:origin x="3000"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884613" y="0"/>
            <a:ext cx="2971800" cy="498475"/>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27652" name="Rectangle 4"/>
          <p:cNvSpPr>
            <a:spLocks noGrp="1" noChangeArrowheads="1"/>
          </p:cNvSpPr>
          <p:nvPr>
            <p:ph type="ftr" sz="quarter" idx="2"/>
          </p:nvPr>
        </p:nvSpPr>
        <p:spPr bwMode="auto">
          <a:xfrm>
            <a:off x="0" y="9478963"/>
            <a:ext cx="2971800" cy="498475"/>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4613" y="9478963"/>
            <a:ext cx="2971800" cy="498475"/>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a:defRPr sz="1200">
                <a:ea typeface="ＭＳ Ｐゴシック" charset="-128"/>
                <a:cs typeface="+mn-cs"/>
              </a:defRPr>
            </a:lvl1pPr>
          </a:lstStyle>
          <a:p>
            <a:pPr>
              <a:defRPr/>
            </a:pPr>
            <a:fld id="{D6963416-CED8-4398-93E8-DA93704C9980}" type="slidenum">
              <a:rPr lang="en-US"/>
              <a:pPr>
                <a:defRPr/>
              </a:pPr>
              <a:t>‹#›</a:t>
            </a:fld>
            <a:endParaRPr lang="en-US"/>
          </a:p>
        </p:txBody>
      </p:sp>
    </p:spTree>
    <p:extLst>
      <p:ext uri="{BB962C8B-B14F-4D97-AF65-F5344CB8AC3E}">
        <p14:creationId xmlns:p14="http://schemas.microsoft.com/office/powerpoint/2010/main" val="219926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3507" tIns="46753" rIns="93507" bIns="46753" numCol="1" anchor="t" anchorCtr="0" compatLnSpc="1">
            <a:prstTxWarp prst="textNoShape">
              <a:avLst/>
            </a:prstTxWarp>
          </a:bodyPr>
          <a:lstStyle>
            <a:lvl1pPr defTabSz="934910">
              <a:defRPr sz="120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3884613" y="0"/>
            <a:ext cx="2971800" cy="498475"/>
          </a:xfrm>
          <a:prstGeom prst="rect">
            <a:avLst/>
          </a:prstGeom>
          <a:noFill/>
          <a:ln w="9525">
            <a:noFill/>
            <a:miter lim="800000"/>
            <a:headEnd/>
            <a:tailEnd/>
          </a:ln>
          <a:effectLst/>
        </p:spPr>
        <p:txBody>
          <a:bodyPr vert="horz" wrap="square" lIns="93507" tIns="46753" rIns="93507" bIns="46753" numCol="1" anchor="t" anchorCtr="0" compatLnSpc="1">
            <a:prstTxWarp prst="textNoShape">
              <a:avLst/>
            </a:prstTxWarp>
          </a:bodyPr>
          <a:lstStyle>
            <a:lvl1pPr algn="r" defTabSz="934910">
              <a:defRPr sz="1200">
                <a:ea typeface="ＭＳ Ｐゴシック"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1600" y="747713"/>
            <a:ext cx="6654800" cy="37433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740275"/>
            <a:ext cx="5486400" cy="4491038"/>
          </a:xfrm>
          <a:prstGeom prst="rect">
            <a:avLst/>
          </a:prstGeom>
          <a:noFill/>
          <a:ln w="9525">
            <a:noFill/>
            <a:miter lim="800000"/>
            <a:headEnd/>
            <a:tailEnd/>
          </a:ln>
          <a:effectLst/>
        </p:spPr>
        <p:txBody>
          <a:bodyPr vert="horz" wrap="square" lIns="93507" tIns="46753" rIns="93507" bIns="467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78963"/>
            <a:ext cx="2971800" cy="498475"/>
          </a:xfrm>
          <a:prstGeom prst="rect">
            <a:avLst/>
          </a:prstGeom>
          <a:noFill/>
          <a:ln w="9525">
            <a:noFill/>
            <a:miter lim="800000"/>
            <a:headEnd/>
            <a:tailEnd/>
          </a:ln>
          <a:effectLst/>
        </p:spPr>
        <p:txBody>
          <a:bodyPr vert="horz" wrap="square" lIns="93507" tIns="46753" rIns="93507" bIns="46753" numCol="1" anchor="b" anchorCtr="0" compatLnSpc="1">
            <a:prstTxWarp prst="textNoShape">
              <a:avLst/>
            </a:prstTxWarp>
          </a:bodyPr>
          <a:lstStyle>
            <a:lvl1pPr defTabSz="934910">
              <a:defRPr sz="120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4613" y="9478963"/>
            <a:ext cx="2971800" cy="498475"/>
          </a:xfrm>
          <a:prstGeom prst="rect">
            <a:avLst/>
          </a:prstGeom>
          <a:noFill/>
          <a:ln w="9525">
            <a:noFill/>
            <a:miter lim="800000"/>
            <a:headEnd/>
            <a:tailEnd/>
          </a:ln>
          <a:effectLst/>
        </p:spPr>
        <p:txBody>
          <a:bodyPr vert="horz" wrap="square" lIns="93507" tIns="46753" rIns="93507" bIns="46753" numCol="1" anchor="b" anchorCtr="0" compatLnSpc="1">
            <a:prstTxWarp prst="textNoShape">
              <a:avLst/>
            </a:prstTxWarp>
          </a:bodyPr>
          <a:lstStyle>
            <a:lvl1pPr algn="r" defTabSz="934910">
              <a:defRPr sz="1200">
                <a:ea typeface="ＭＳ Ｐゴシック" charset="-128"/>
                <a:cs typeface="+mn-cs"/>
              </a:defRPr>
            </a:lvl1pPr>
          </a:lstStyle>
          <a:p>
            <a:pPr>
              <a:defRPr/>
            </a:pPr>
            <a:fld id="{336919F5-ED72-40B6-A7D9-0C60CB9BEC38}" type="slidenum">
              <a:rPr lang="en-US"/>
              <a:pPr>
                <a:defRPr/>
              </a:pPr>
              <a:t>‹#›</a:t>
            </a:fld>
            <a:endParaRPr lang="en-US"/>
          </a:p>
        </p:txBody>
      </p:sp>
    </p:spTree>
    <p:extLst>
      <p:ext uri="{BB962C8B-B14F-4D97-AF65-F5344CB8AC3E}">
        <p14:creationId xmlns:p14="http://schemas.microsoft.com/office/powerpoint/2010/main" val="171362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Personal Time Line</a:t>
            </a:r>
          </a:p>
        </p:txBody>
      </p:sp>
      <p:sp>
        <p:nvSpPr>
          <p:cNvPr id="4" name="Slide Number Placeholder 3"/>
          <p:cNvSpPr>
            <a:spLocks noGrp="1"/>
          </p:cNvSpPr>
          <p:nvPr>
            <p:ph type="sldNum" sz="quarter" idx="5"/>
          </p:nvPr>
        </p:nvSpPr>
        <p:spPr/>
        <p:txBody>
          <a:bodyPr/>
          <a:lstStyle/>
          <a:p>
            <a:pPr>
              <a:defRPr/>
            </a:pPr>
            <a:fld id="{336919F5-ED72-40B6-A7D9-0C60CB9BEC38}" type="slidenum">
              <a:rPr lang="en-US" smtClean="0"/>
              <a:pPr>
                <a:defRPr/>
              </a:pPr>
              <a:t>1</a:t>
            </a:fld>
            <a:endParaRPr lang="en-US"/>
          </a:p>
        </p:txBody>
      </p:sp>
    </p:spTree>
    <p:extLst>
      <p:ext uri="{BB962C8B-B14F-4D97-AF65-F5344CB8AC3E}">
        <p14:creationId xmlns:p14="http://schemas.microsoft.com/office/powerpoint/2010/main" val="411008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39938"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39939"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FF0FFA11-6B8E-4999-A2D3-DAF85C158B6E}" type="slidenum">
              <a:rPr lang="en-US" smtClean="0">
                <a:ea typeface="ＭＳ Ｐゴシック"/>
                <a:cs typeface="ＭＳ Ｐゴシック"/>
              </a:rPr>
              <a:pPr defTabSz="933450"/>
              <a:t>10</a:t>
            </a:fld>
            <a:endParaRPr lang="en-US">
              <a:ea typeface="ＭＳ Ｐゴシック"/>
              <a:cs typeface="ＭＳ Ｐゴシック"/>
            </a:endParaRPr>
          </a:p>
        </p:txBody>
      </p:sp>
      <p:sp>
        <p:nvSpPr>
          <p:cNvPr id="39940" name="Rectangle 2"/>
          <p:cNvSpPr>
            <a:spLocks noGrp="1" noRot="1" noChangeAspect="1" noChangeArrowheads="1"/>
          </p:cNvSpPr>
          <p:nvPr>
            <p:ph type="sldImg"/>
          </p:nvPr>
        </p:nvSpPr>
        <p:spPr>
          <a:xfrm>
            <a:off x="101600" y="747713"/>
            <a:ext cx="6654800" cy="3743325"/>
          </a:xfrm>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ln>
        </p:spPr>
        <p:txBody>
          <a:bodyPr lIns="91798" tIns="45900" rIns="91798" bIns="45900"/>
          <a:lstStyle/>
          <a:p>
            <a:pPr lvl="1"/>
            <a:endParaRPr lang="en-US" dirty="0">
              <a:ea typeface="ＭＳ Ｐゴシック"/>
            </a:endParaRPr>
          </a:p>
          <a:p>
            <a:pPr lvl="1"/>
            <a:endParaRPr lang="en-US" dirty="0">
              <a:ea typeface="ＭＳ Ｐゴシック"/>
            </a:endParaRPr>
          </a:p>
          <a:p>
            <a:r>
              <a:rPr lang="en-US" dirty="0">
                <a:ea typeface="ＭＳ Ｐゴシック"/>
                <a:cs typeface="ＭＳ Ｐゴシック"/>
              </a:rPr>
              <a:t>Chronological Ordering On Poster Board</a:t>
            </a:r>
          </a:p>
          <a:p>
            <a:pPr lvl="1"/>
            <a:endParaRPr lang="en-US" dirty="0">
              <a:ea typeface="ＭＳ Ｐゴシック"/>
            </a:endParaRPr>
          </a:p>
          <a:p>
            <a:r>
              <a:rPr lang="en-US" dirty="0">
                <a:ea typeface="ＭＳ Ｐゴシック"/>
                <a:cs typeface="ＭＳ Ｐゴシック"/>
              </a:rPr>
              <a:t>Demonstrate the Process</a:t>
            </a:r>
          </a:p>
          <a:p>
            <a:pPr lvl="1"/>
            <a:r>
              <a:rPr lang="en-US" dirty="0">
                <a:ea typeface="ＭＳ Ｐゴシック"/>
              </a:rPr>
              <a:t>Use next three slides to </a:t>
            </a:r>
            <a:r>
              <a:rPr lang="en-US" dirty="0" err="1">
                <a:ea typeface="ＭＳ Ｐゴシック"/>
              </a:rPr>
              <a:t>illus</a:t>
            </a:r>
            <a:r>
              <a:rPr lang="en-US" dirty="0">
                <a:ea typeface="ＭＳ Ｐゴシック"/>
              </a:rPr>
              <a:t> Chronological sequence</a:t>
            </a:r>
          </a:p>
          <a:p>
            <a:pPr lvl="1"/>
            <a:r>
              <a:rPr lang="en-US" dirty="0">
                <a:ea typeface="ＭＳ Ｐゴシック"/>
              </a:rPr>
              <a:t>Hold up your own as a sample</a:t>
            </a:r>
          </a:p>
          <a:p>
            <a:pPr lvl="1"/>
            <a:endParaRPr lang="en-US" dirty="0">
              <a:ea typeface="ＭＳ Ｐゴシック"/>
            </a:endParaRPr>
          </a:p>
          <a:p>
            <a:r>
              <a:rPr lang="en-US" dirty="0">
                <a:ea typeface="ＭＳ Ｐゴシック"/>
                <a:cs typeface="ＭＳ Ｐゴシック"/>
              </a:rPr>
              <a:t>Now, ask participants to transfer their post-its from table top to poster board while putting into </a:t>
            </a:r>
            <a:r>
              <a:rPr lang="en-US" dirty="0" err="1">
                <a:ea typeface="ＭＳ Ｐゴシック"/>
                <a:cs typeface="ＭＳ Ｐゴシック"/>
              </a:rPr>
              <a:t>chrono</a:t>
            </a:r>
            <a:r>
              <a:rPr lang="en-US" dirty="0">
                <a:ea typeface="ＭＳ Ｐゴシック"/>
                <a:cs typeface="ＭＳ Ｐゴシック"/>
              </a:rPr>
              <a:t>. order</a:t>
            </a:r>
          </a:p>
          <a:p>
            <a:pPr lvl="1"/>
            <a:r>
              <a:rPr lang="en-US" dirty="0">
                <a:ea typeface="ＭＳ Ｐゴシック"/>
              </a:rPr>
              <a:t>KEY:  leave a 1-2" margin on top and 2" on bottom</a:t>
            </a:r>
          </a:p>
          <a:p>
            <a:pPr lvl="1"/>
            <a:endParaRPr lang="en-US" dirty="0">
              <a:ea typeface="ＭＳ Ｐゴシック"/>
            </a:endParaRPr>
          </a:p>
          <a:p>
            <a:pPr lvl="1"/>
            <a:r>
              <a:rPr lang="en-US" dirty="0">
                <a:ea typeface="ＭＳ Ｐゴシック"/>
              </a:rPr>
              <a:t>At this point you may still discover significant missing events.... Add notes yellow or pink.</a:t>
            </a:r>
          </a:p>
          <a:p>
            <a:pPr lvl="1"/>
            <a:r>
              <a:rPr lang="en-US" dirty="0">
                <a:ea typeface="ＭＳ Ｐゴシック"/>
              </a:rPr>
              <a:t>or you may decide that some original brainstorming was not significant in your development after all.  </a:t>
            </a:r>
          </a:p>
        </p:txBody>
      </p:sp>
    </p:spTree>
    <p:extLst>
      <p:ext uri="{BB962C8B-B14F-4D97-AF65-F5344CB8AC3E}">
        <p14:creationId xmlns:p14="http://schemas.microsoft.com/office/powerpoint/2010/main" val="70266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41986"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41987"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86BA2E3D-13F0-4DE9-B562-CDDD653DB4A2}" type="slidenum">
              <a:rPr lang="en-US" smtClean="0">
                <a:ea typeface="ＭＳ Ｐゴシック"/>
                <a:cs typeface="ＭＳ Ｐゴシック"/>
              </a:rPr>
              <a:pPr defTabSz="933450"/>
              <a:t>11</a:t>
            </a:fld>
            <a:endParaRPr lang="en-US">
              <a:ea typeface="ＭＳ Ｐゴシック"/>
              <a:cs typeface="ＭＳ Ｐゴシック"/>
            </a:endParaRPr>
          </a:p>
        </p:txBody>
      </p:sp>
      <p:sp>
        <p:nvSpPr>
          <p:cNvPr id="41988" name="Rectangle 2"/>
          <p:cNvSpPr>
            <a:spLocks noGrp="1" noRot="1" noChangeAspect="1" noChangeArrowheads="1"/>
          </p:cNvSpPr>
          <p:nvPr>
            <p:ph type="sldImg"/>
          </p:nvPr>
        </p:nvSpPr>
        <p:spPr>
          <a:xfrm>
            <a:off x="101600" y="747713"/>
            <a:ext cx="6654800" cy="3743325"/>
          </a:xfrm>
          <a:solidFill>
            <a:srgbClr val="FFFFFF"/>
          </a:solidFill>
          <a:ln/>
        </p:spPr>
      </p:sp>
      <p:sp>
        <p:nvSpPr>
          <p:cNvPr id="41989" name="Rectangle 3"/>
          <p:cNvSpPr>
            <a:spLocks noGrp="1" noChangeArrowheads="1"/>
          </p:cNvSpPr>
          <p:nvPr>
            <p:ph type="body" idx="1"/>
          </p:nvPr>
        </p:nvSpPr>
        <p:spPr>
          <a:solidFill>
            <a:srgbClr val="FFFFFF"/>
          </a:solidFill>
          <a:ln>
            <a:solidFill>
              <a:srgbClr val="000000"/>
            </a:solidFill>
          </a:ln>
        </p:spPr>
        <p:txBody>
          <a:bodyPr lIns="91798" tIns="45900" rIns="91798" bIns="45900"/>
          <a:lstStyle/>
          <a:p>
            <a:r>
              <a:rPr lang="en-US" dirty="0">
                <a:ea typeface="ＭＳ Ｐゴシック"/>
                <a:cs typeface="ＭＳ Ｐゴシック"/>
              </a:rPr>
              <a:t>Chronological Ordering On Poster Board</a:t>
            </a:r>
          </a:p>
          <a:p>
            <a:pPr lvl="1"/>
            <a:endParaRPr lang="en-US" dirty="0">
              <a:ea typeface="ＭＳ Ｐゴシック"/>
            </a:endParaRPr>
          </a:p>
          <a:p>
            <a:r>
              <a:rPr lang="en-US" dirty="0">
                <a:ea typeface="ＭＳ Ｐゴシック"/>
                <a:cs typeface="ＭＳ Ｐゴシック"/>
              </a:rPr>
              <a:t>Demonstrate the Process</a:t>
            </a:r>
          </a:p>
          <a:p>
            <a:pPr lvl="1"/>
            <a:r>
              <a:rPr lang="en-US" dirty="0">
                <a:ea typeface="ＭＳ Ｐゴシック"/>
              </a:rPr>
              <a:t>Use next three slides to </a:t>
            </a:r>
            <a:r>
              <a:rPr lang="en-US" dirty="0" err="1">
                <a:ea typeface="ＭＳ Ｐゴシック"/>
              </a:rPr>
              <a:t>illus</a:t>
            </a:r>
            <a:r>
              <a:rPr lang="en-US" dirty="0">
                <a:ea typeface="ＭＳ Ｐゴシック"/>
              </a:rPr>
              <a:t> Chronological sequence</a:t>
            </a:r>
          </a:p>
          <a:p>
            <a:pPr lvl="1"/>
            <a:r>
              <a:rPr lang="en-US" dirty="0">
                <a:ea typeface="ＭＳ Ｐゴシック"/>
              </a:rPr>
              <a:t>Hold up your own as a sample</a:t>
            </a:r>
          </a:p>
          <a:p>
            <a:pPr lvl="1"/>
            <a:endParaRPr lang="en-US" dirty="0">
              <a:ea typeface="ＭＳ Ｐゴシック"/>
            </a:endParaRPr>
          </a:p>
          <a:p>
            <a:r>
              <a:rPr lang="en-US" dirty="0">
                <a:ea typeface="ＭＳ Ｐゴシック"/>
                <a:cs typeface="ＭＳ Ｐゴシック"/>
              </a:rPr>
              <a:t>Now, ask participants to transfer their post-its from table top to poster board while putting into </a:t>
            </a:r>
            <a:r>
              <a:rPr lang="en-US" dirty="0" err="1">
                <a:ea typeface="ＭＳ Ｐゴシック"/>
                <a:cs typeface="ＭＳ Ｐゴシック"/>
              </a:rPr>
              <a:t>chrono</a:t>
            </a:r>
            <a:r>
              <a:rPr lang="en-US" dirty="0">
                <a:ea typeface="ＭＳ Ｐゴシック"/>
                <a:cs typeface="ＭＳ Ｐゴシック"/>
              </a:rPr>
              <a:t>. order</a:t>
            </a:r>
          </a:p>
          <a:p>
            <a:pPr lvl="1"/>
            <a:r>
              <a:rPr lang="en-US" dirty="0">
                <a:ea typeface="ＭＳ Ｐゴシック"/>
              </a:rPr>
              <a:t>KEY:  leave a 1-2" margin on top and 2" on bottom</a:t>
            </a:r>
          </a:p>
          <a:p>
            <a:pPr lvl="1"/>
            <a:endParaRPr lang="en-US" dirty="0">
              <a:ea typeface="ＭＳ Ｐゴシック"/>
            </a:endParaRPr>
          </a:p>
          <a:p>
            <a:pPr lvl="1"/>
            <a:r>
              <a:rPr lang="en-US" dirty="0">
                <a:ea typeface="ＭＳ Ｐゴシック"/>
              </a:rPr>
              <a:t>At this point you may still discover significant missing events.... Add notes yellow or pink.</a:t>
            </a:r>
          </a:p>
          <a:p>
            <a:pPr lvl="1"/>
            <a:r>
              <a:rPr lang="en-US" dirty="0">
                <a:ea typeface="ＭＳ Ｐゴシック"/>
              </a:rPr>
              <a:t>or you may decide that some original brainstorming was not significant in your development after all.  </a:t>
            </a:r>
          </a:p>
          <a:p>
            <a:endParaRPr lang="ru-RU" dirty="0">
              <a:ea typeface="ＭＳ Ｐゴシック"/>
              <a:cs typeface="ＭＳ Ｐゴシック"/>
            </a:endParaRPr>
          </a:p>
        </p:txBody>
      </p:sp>
    </p:spTree>
    <p:extLst>
      <p:ext uri="{BB962C8B-B14F-4D97-AF65-F5344CB8AC3E}">
        <p14:creationId xmlns:p14="http://schemas.microsoft.com/office/powerpoint/2010/main" val="72014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44034"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44035"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8799D602-26E2-4354-81E4-B1E07315C8A1}" type="slidenum">
              <a:rPr lang="en-US" smtClean="0">
                <a:ea typeface="ＭＳ Ｐゴシック"/>
                <a:cs typeface="ＭＳ Ｐゴシック"/>
              </a:rPr>
              <a:pPr defTabSz="933450"/>
              <a:t>12</a:t>
            </a:fld>
            <a:endParaRPr lang="en-US">
              <a:ea typeface="ＭＳ Ｐゴシック"/>
              <a:cs typeface="ＭＳ Ｐゴシック"/>
            </a:endParaRPr>
          </a:p>
        </p:txBody>
      </p:sp>
      <p:sp>
        <p:nvSpPr>
          <p:cNvPr id="44036" name="Rectangle 2"/>
          <p:cNvSpPr>
            <a:spLocks noGrp="1" noRot="1" noChangeAspect="1" noChangeArrowheads="1"/>
          </p:cNvSpPr>
          <p:nvPr>
            <p:ph type="sldImg"/>
          </p:nvPr>
        </p:nvSpPr>
        <p:spPr>
          <a:xfrm>
            <a:off x="101600" y="747713"/>
            <a:ext cx="6654800" cy="3743325"/>
          </a:xfrm>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ln>
        </p:spPr>
        <p:txBody>
          <a:bodyPr lIns="91798" tIns="45900" rIns="91798" bIns="45900"/>
          <a:lstStyle/>
          <a:p>
            <a:r>
              <a:rPr lang="en-US" dirty="0">
                <a:ea typeface="ＭＳ Ｐゴシック"/>
                <a:cs typeface="ＭＳ Ｐゴシック"/>
              </a:rPr>
              <a:t>Chronological Ordering On Poster Board</a:t>
            </a:r>
          </a:p>
          <a:p>
            <a:pPr lvl="1"/>
            <a:endParaRPr lang="en-US" dirty="0">
              <a:ea typeface="ＭＳ Ｐゴシック"/>
            </a:endParaRPr>
          </a:p>
          <a:p>
            <a:r>
              <a:rPr lang="en-US" dirty="0">
                <a:ea typeface="ＭＳ Ｐゴシック"/>
                <a:cs typeface="ＭＳ Ｐゴシック"/>
              </a:rPr>
              <a:t>Demonstrate the Process</a:t>
            </a:r>
          </a:p>
          <a:p>
            <a:pPr lvl="1"/>
            <a:r>
              <a:rPr lang="en-US" dirty="0">
                <a:ea typeface="ＭＳ Ｐゴシック"/>
              </a:rPr>
              <a:t>Use next three slides to </a:t>
            </a:r>
            <a:r>
              <a:rPr lang="en-US" dirty="0" err="1">
                <a:ea typeface="ＭＳ Ｐゴシック"/>
              </a:rPr>
              <a:t>illus</a:t>
            </a:r>
            <a:r>
              <a:rPr lang="en-US" dirty="0">
                <a:ea typeface="ＭＳ Ｐゴシック"/>
              </a:rPr>
              <a:t> Chronological sequence</a:t>
            </a:r>
          </a:p>
          <a:p>
            <a:pPr lvl="1"/>
            <a:r>
              <a:rPr lang="en-US" dirty="0">
                <a:ea typeface="ＭＳ Ｐゴシック"/>
              </a:rPr>
              <a:t>Hold up your own as a sample</a:t>
            </a:r>
          </a:p>
          <a:p>
            <a:pPr lvl="1"/>
            <a:endParaRPr lang="en-US" dirty="0">
              <a:ea typeface="ＭＳ Ｐゴシック"/>
            </a:endParaRPr>
          </a:p>
          <a:p>
            <a:r>
              <a:rPr lang="en-US" dirty="0">
                <a:ea typeface="ＭＳ Ｐゴシック"/>
                <a:cs typeface="ＭＳ Ｐゴシック"/>
              </a:rPr>
              <a:t>Now, ask participants to transfer their post-its from table top to poster board while putting into </a:t>
            </a:r>
            <a:r>
              <a:rPr lang="en-US" dirty="0" err="1">
                <a:ea typeface="ＭＳ Ｐゴシック"/>
                <a:cs typeface="ＭＳ Ｐゴシック"/>
              </a:rPr>
              <a:t>chrono</a:t>
            </a:r>
            <a:r>
              <a:rPr lang="en-US" dirty="0">
                <a:ea typeface="ＭＳ Ｐゴシック"/>
                <a:cs typeface="ＭＳ Ｐゴシック"/>
              </a:rPr>
              <a:t>. order</a:t>
            </a:r>
          </a:p>
          <a:p>
            <a:pPr lvl="1"/>
            <a:r>
              <a:rPr lang="en-US" dirty="0">
                <a:ea typeface="ＭＳ Ｐゴシック"/>
              </a:rPr>
              <a:t>KEY:  leave a 1-2" margin on top and 2" on bottom</a:t>
            </a:r>
          </a:p>
          <a:p>
            <a:pPr lvl="1"/>
            <a:endParaRPr lang="en-US" dirty="0">
              <a:ea typeface="ＭＳ Ｐゴシック"/>
            </a:endParaRPr>
          </a:p>
          <a:p>
            <a:pPr lvl="1"/>
            <a:r>
              <a:rPr lang="en-US" dirty="0">
                <a:ea typeface="ＭＳ Ｐゴシック"/>
              </a:rPr>
              <a:t>At this point you may still discover significant missing events.... Add notes yellow or pink.</a:t>
            </a:r>
          </a:p>
          <a:p>
            <a:pPr lvl="1"/>
            <a:r>
              <a:rPr lang="en-US" dirty="0">
                <a:ea typeface="ＭＳ Ｐゴシック"/>
              </a:rPr>
              <a:t>or you may decide that some original brainstorming was not significant in your development after all.  </a:t>
            </a:r>
          </a:p>
          <a:p>
            <a:endParaRPr lang="ru-RU" dirty="0">
              <a:ea typeface="ＭＳ Ｐゴシック"/>
              <a:cs typeface="ＭＳ Ｐゴシック"/>
            </a:endParaRPr>
          </a:p>
        </p:txBody>
      </p:sp>
    </p:spTree>
    <p:extLst>
      <p:ext uri="{BB962C8B-B14F-4D97-AF65-F5344CB8AC3E}">
        <p14:creationId xmlns:p14="http://schemas.microsoft.com/office/powerpoint/2010/main" val="31074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46082"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46083"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809AC268-768F-4C85-8F1E-CE2BFF9996B8}" type="slidenum">
              <a:rPr lang="en-US" smtClean="0">
                <a:ea typeface="ＭＳ Ｐゴシック"/>
                <a:cs typeface="ＭＳ Ｐゴシック"/>
              </a:rPr>
              <a:pPr defTabSz="933450"/>
              <a:t>13</a:t>
            </a:fld>
            <a:endParaRPr lang="en-US">
              <a:ea typeface="ＭＳ Ｐゴシック"/>
              <a:cs typeface="ＭＳ Ｐゴシック"/>
            </a:endParaRPr>
          </a:p>
        </p:txBody>
      </p:sp>
      <p:sp>
        <p:nvSpPr>
          <p:cNvPr id="46084" name="Text Box 2"/>
          <p:cNvSpPr txBox="1">
            <a:spLocks noChangeArrowheads="1"/>
          </p:cNvSpPr>
          <p:nvPr/>
        </p:nvSpPr>
        <p:spPr bwMode="auto">
          <a:xfrm>
            <a:off x="4724400" y="2981325"/>
            <a:ext cx="1906588" cy="465138"/>
          </a:xfrm>
          <a:prstGeom prst="rect">
            <a:avLst/>
          </a:prstGeom>
          <a:noFill/>
          <a:ln w="12700">
            <a:noFill/>
            <a:miter lim="800000"/>
            <a:headEnd type="none" w="sm" len="sm"/>
            <a:tailEnd type="none" w="sm" len="sm"/>
          </a:ln>
        </p:spPr>
        <p:txBody>
          <a:bodyPr lIns="93277" tIns="46637" rIns="93277" bIns="46637">
            <a:spAutoFit/>
          </a:bodyPr>
          <a:lstStyle/>
          <a:p>
            <a:pPr defTabSz="931863" eaLnBrk="0" hangingPunct="0">
              <a:spcBef>
                <a:spcPct val="50000"/>
              </a:spcBef>
            </a:pPr>
            <a:r>
              <a:rPr lang="en-US" sz="1200" i="1"/>
              <a:t>Visual: Show lessons as green in the chart.</a:t>
            </a:r>
          </a:p>
        </p:txBody>
      </p:sp>
      <p:sp>
        <p:nvSpPr>
          <p:cNvPr id="46085" name="Rectangle 3"/>
          <p:cNvSpPr>
            <a:spLocks noGrp="1" noRot="1" noChangeAspect="1" noChangeArrowheads="1"/>
          </p:cNvSpPr>
          <p:nvPr>
            <p:ph type="sldImg"/>
          </p:nvPr>
        </p:nvSpPr>
        <p:spPr>
          <a:xfrm>
            <a:off x="101600" y="747713"/>
            <a:ext cx="6654800" cy="3743325"/>
          </a:xfrm>
          <a:solidFill>
            <a:srgbClr val="FFFFFF"/>
          </a:solidFill>
          <a:ln/>
        </p:spPr>
      </p:sp>
      <p:sp>
        <p:nvSpPr>
          <p:cNvPr id="46086" name="Rectangle 4"/>
          <p:cNvSpPr>
            <a:spLocks noGrp="1" noChangeArrowheads="1"/>
          </p:cNvSpPr>
          <p:nvPr>
            <p:ph type="body" idx="1"/>
          </p:nvPr>
        </p:nvSpPr>
        <p:spPr>
          <a:solidFill>
            <a:srgbClr val="FFFFFF"/>
          </a:solidFill>
          <a:ln>
            <a:solidFill>
              <a:srgbClr val="000000"/>
            </a:solidFill>
          </a:ln>
        </p:spPr>
        <p:txBody>
          <a:bodyPr lIns="91798" tIns="45900" rIns="91798" bIns="45900"/>
          <a:lstStyle/>
          <a:p>
            <a:r>
              <a:rPr lang="en-US">
                <a:ea typeface="ＭＳ Ｐゴシック"/>
                <a:cs typeface="ＭＳ Ｐゴシック"/>
              </a:rPr>
              <a:t>Major Phases/ Chapters</a:t>
            </a:r>
          </a:p>
          <a:p>
            <a:pPr lvl="1"/>
            <a:r>
              <a:rPr lang="en-US">
                <a:ea typeface="ＭＳ Ｐゴシック"/>
              </a:rPr>
              <a:t>Typically people can identify 3-5 phases, chapters or groupings in their time-line</a:t>
            </a:r>
          </a:p>
          <a:p>
            <a:pPr lvl="1"/>
            <a:endParaRPr lang="en-US">
              <a:ea typeface="ＭＳ Ｐゴシック"/>
            </a:endParaRPr>
          </a:p>
          <a:p>
            <a:pPr lvl="1"/>
            <a:r>
              <a:rPr lang="en-US">
                <a:latin typeface="Comic Sans MS" pitchFamily="66" charset="0"/>
                <a:ea typeface="ＭＳ Ｐゴシック"/>
              </a:rPr>
              <a:t>Ask participants to identify, to divide their time-line into major phases</a:t>
            </a:r>
          </a:p>
          <a:p>
            <a:pPr lvl="2"/>
            <a:r>
              <a:rPr lang="en-US">
                <a:latin typeface="Comic Sans MS" pitchFamily="66" charset="0"/>
                <a:ea typeface="ＭＳ Ｐゴシック"/>
              </a:rPr>
              <a:t>look for natural break points</a:t>
            </a:r>
          </a:p>
          <a:p>
            <a:pPr lvl="2"/>
            <a:r>
              <a:rPr lang="en-US">
                <a:latin typeface="Comic Sans MS" pitchFamily="66" charset="0"/>
                <a:ea typeface="ＭＳ Ｐゴシック"/>
              </a:rPr>
              <a:t>those times when the major theme of your lfe/ growth/ development shifted.</a:t>
            </a:r>
          </a:p>
          <a:p>
            <a:pPr lvl="2"/>
            <a:r>
              <a:rPr lang="en-US">
                <a:latin typeface="Comic Sans MS" pitchFamily="66" charset="0"/>
                <a:ea typeface="ＭＳ Ｐゴシック"/>
              </a:rPr>
              <a:t>Try to identify 3-5 of them</a:t>
            </a:r>
          </a:p>
          <a:p>
            <a:pPr lvl="1"/>
            <a:endParaRPr lang="en-US">
              <a:latin typeface="Comic Sans MS" pitchFamily="66" charset="0"/>
              <a:ea typeface="ＭＳ Ｐゴシック"/>
            </a:endParaRPr>
          </a:p>
          <a:p>
            <a:pPr lvl="1"/>
            <a:r>
              <a:rPr lang="en-US">
                <a:latin typeface="Comic Sans MS" pitchFamily="66" charset="0"/>
                <a:ea typeface="ＭＳ Ｐゴシック"/>
              </a:rPr>
              <a:t>Draw a line down between the columns (and if needed, adjust positioning of post-its)</a:t>
            </a:r>
          </a:p>
          <a:p>
            <a:pPr lvl="1"/>
            <a:endParaRPr lang="en-US">
              <a:latin typeface="Comic Sans MS" pitchFamily="66" charset="0"/>
              <a:ea typeface="ＭＳ Ｐゴシック"/>
            </a:endParaRPr>
          </a:p>
          <a:p>
            <a:pPr lvl="1"/>
            <a:r>
              <a:rPr lang="en-US">
                <a:latin typeface="Comic Sans MS" pitchFamily="66" charset="0"/>
                <a:ea typeface="ＭＳ Ｐゴシック"/>
              </a:rPr>
              <a:t>Now give each of these chapters a title </a:t>
            </a:r>
          </a:p>
          <a:p>
            <a:pPr lvl="2"/>
            <a:r>
              <a:rPr lang="en-US">
                <a:ea typeface="ＭＳ Ｐゴシック"/>
              </a:rPr>
              <a:t> Demonstrate using your own time-line</a:t>
            </a:r>
          </a:p>
          <a:p>
            <a:pPr lvl="1"/>
            <a:endParaRPr lang="en-US">
              <a:ea typeface="ＭＳ Ｐゴシック"/>
            </a:endParaRPr>
          </a:p>
          <a:p>
            <a:r>
              <a:rPr lang="en-US">
                <a:ea typeface="ＭＳ Ｐゴシック"/>
                <a:cs typeface="ＭＳ Ｐゴシック"/>
              </a:rPr>
              <a:t>IF TIME: </a:t>
            </a:r>
          </a:p>
          <a:p>
            <a:pPr lvl="1"/>
            <a:r>
              <a:rPr lang="en-US">
                <a:ea typeface="ＭＳ Ｐゴシック"/>
              </a:rPr>
              <a:t>Look for any patterns that have recurred</a:t>
            </a:r>
          </a:p>
          <a:p>
            <a:pPr lvl="1"/>
            <a:r>
              <a:rPr lang="en-US">
                <a:ea typeface="ＭＳ Ｐゴシック"/>
              </a:rPr>
              <a:t>Put a check mark on the critical incidents... </a:t>
            </a:r>
          </a:p>
          <a:p>
            <a:endParaRPr lang="en-US">
              <a:ea typeface="ＭＳ Ｐゴシック"/>
              <a:cs typeface="ＭＳ Ｐゴシック"/>
            </a:endParaRPr>
          </a:p>
          <a:p>
            <a:r>
              <a:rPr lang="en-US">
                <a:latin typeface="Comic Sans MS" pitchFamily="66" charset="0"/>
                <a:ea typeface="ＭＳ Ｐゴシック"/>
                <a:cs typeface="ＭＳ Ｐゴシック"/>
              </a:rPr>
              <a:t>Share your Time-Line with a partner</a:t>
            </a:r>
          </a:p>
          <a:p>
            <a:pPr lvl="1"/>
            <a:r>
              <a:rPr lang="en-US">
                <a:latin typeface="Comic Sans MS" pitchFamily="66" charset="0"/>
                <a:ea typeface="ＭＳ Ｐゴシック"/>
              </a:rPr>
              <a:t>(10 min to share + 2 min to feedback then switch)</a:t>
            </a:r>
          </a:p>
          <a:p>
            <a:pPr lvl="1"/>
            <a:r>
              <a:rPr lang="en-US">
                <a:latin typeface="Comic Sans MS" pitchFamily="66" charset="0"/>
                <a:ea typeface="ＭＳ Ｐゴシック"/>
              </a:rPr>
              <a:t>Share your chapter titles &amp; their significance</a:t>
            </a:r>
          </a:p>
          <a:p>
            <a:pPr lvl="1"/>
            <a:r>
              <a:rPr lang="en-US">
                <a:latin typeface="Comic Sans MS" pitchFamily="66" charset="0"/>
                <a:ea typeface="ＭＳ Ｐゴシック"/>
              </a:rPr>
              <a:t>Walk through the post-it notes of one chapter</a:t>
            </a:r>
          </a:p>
          <a:p>
            <a:pPr lvl="2"/>
            <a:r>
              <a:rPr lang="en-US">
                <a:latin typeface="Comic Sans MS" pitchFamily="66" charset="0"/>
                <a:ea typeface="ＭＳ Ｐゴシック"/>
              </a:rPr>
              <a:t>Listener:  Give feedback on what you heard.</a:t>
            </a:r>
          </a:p>
          <a:p>
            <a:pPr lvl="1"/>
            <a:r>
              <a:rPr lang="en-US">
                <a:latin typeface="Comic Sans MS" pitchFamily="66" charset="0"/>
                <a:ea typeface="ＭＳ Ｐゴシック"/>
              </a:rPr>
              <a:t>Switch roles</a:t>
            </a:r>
          </a:p>
          <a:p>
            <a:endParaRPr lang="en-US">
              <a:ea typeface="ＭＳ Ｐゴシック"/>
              <a:cs typeface="ＭＳ Ｐゴシック"/>
            </a:endParaRPr>
          </a:p>
          <a:p>
            <a:endParaRPr lang="en-US">
              <a:ea typeface="ＭＳ Ｐゴシック"/>
              <a:cs typeface="ＭＳ Ｐゴシック"/>
            </a:endParaRPr>
          </a:p>
          <a:p>
            <a:r>
              <a:rPr lang="en-US">
                <a:ea typeface="ＭＳ Ｐゴシック"/>
                <a:cs typeface="ＭＳ Ｐゴシック"/>
              </a:rPr>
              <a:t> </a:t>
            </a:r>
            <a:r>
              <a:rPr lang="en-US" sz="1800">
                <a:latin typeface="Monotype Sorts"/>
                <a:ea typeface="ＭＳ Ｐゴシック"/>
                <a:cs typeface="ＭＳ Ｐゴシック"/>
              </a:rPr>
              <a:t>P</a:t>
            </a:r>
            <a:r>
              <a:rPr lang="en-US">
                <a:ea typeface="ＭＳ Ｐゴシック"/>
                <a:cs typeface="ＭＳ Ｐゴシック"/>
              </a:rPr>
              <a:t> Transition to the Next Step:  Wonderful work...now what?  The next session will complete today's goal of identifying our values.</a:t>
            </a:r>
          </a:p>
        </p:txBody>
      </p:sp>
      <p:pic>
        <p:nvPicPr>
          <p:cNvPr id="46087" name="Picture 5" descr="table grp icon                                                 00001440&#10;The Office                     ABA78158:"/>
          <p:cNvPicPr>
            <a:picLocks noChangeAspect="1" noChangeArrowheads="1"/>
          </p:cNvPicPr>
          <p:nvPr/>
        </p:nvPicPr>
        <p:blipFill>
          <a:blip r:embed="rId3"/>
          <a:srcRect/>
          <a:stretch>
            <a:fillRect/>
          </a:stretch>
        </p:blipFill>
        <p:spPr bwMode="auto">
          <a:xfrm>
            <a:off x="0" y="6127750"/>
            <a:ext cx="393700" cy="203200"/>
          </a:xfrm>
          <a:prstGeom prst="rect">
            <a:avLst/>
          </a:prstGeom>
          <a:noFill/>
          <a:ln w="9525">
            <a:noFill/>
            <a:miter lim="800000"/>
            <a:headEnd/>
            <a:tailEnd/>
          </a:ln>
        </p:spPr>
      </p:pic>
    </p:spTree>
    <p:extLst>
      <p:ext uri="{BB962C8B-B14F-4D97-AF65-F5344CB8AC3E}">
        <p14:creationId xmlns:p14="http://schemas.microsoft.com/office/powerpoint/2010/main" val="63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sz="1200" i="1" dirty="0">
                <a:latin typeface="Comic Sans MS" charset="0"/>
              </a:rPr>
              <a:t>Lessons from the Past are the signposts that point to the Future.</a:t>
            </a:r>
            <a:br>
              <a:rPr lang="en-US" sz="1200" i="1" dirty="0">
                <a:latin typeface="Comic Sans MS" charset="0"/>
              </a:rPr>
            </a:br>
            <a:br>
              <a:rPr lang="en-US" sz="1200" i="1" dirty="0">
                <a:latin typeface="Comic Sans MS" charset="0"/>
              </a:rPr>
            </a:br>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14</a:t>
            </a:fld>
            <a:endParaRPr lang="en-US"/>
          </a:p>
        </p:txBody>
      </p:sp>
    </p:spTree>
    <p:extLst>
      <p:ext uri="{BB962C8B-B14F-4D97-AF65-F5344CB8AC3E}">
        <p14:creationId xmlns:p14="http://schemas.microsoft.com/office/powerpoint/2010/main" val="154692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pPr marL="0" indent="0">
              <a:lnSpc>
                <a:spcPct val="80000"/>
              </a:lnSpc>
              <a:buFont typeface="Arial" charset="0"/>
              <a:buNone/>
            </a:pPr>
            <a:r>
              <a:rPr lang="en-US" sz="1200" dirty="0"/>
              <a:t>What has God has taught you?</a:t>
            </a:r>
          </a:p>
          <a:p>
            <a:pPr marL="514350" indent="-514350">
              <a:lnSpc>
                <a:spcPct val="80000"/>
              </a:lnSpc>
              <a:buFont typeface="Arial" charset="0"/>
              <a:buAutoNum type="arabicPeriod"/>
            </a:pPr>
            <a:endParaRPr lang="en-US" sz="1200" dirty="0"/>
          </a:p>
          <a:p>
            <a:pPr marL="514350" indent="-514350">
              <a:lnSpc>
                <a:spcPct val="80000"/>
              </a:lnSpc>
              <a:buFont typeface="Arial" charset="0"/>
              <a:buAutoNum type="arabicPeriod"/>
            </a:pPr>
            <a:r>
              <a:rPr lang="en-US" sz="1200" dirty="0"/>
              <a:t>Some of the important lessons that God has taught you concerning your character are . . . </a:t>
            </a:r>
          </a:p>
          <a:p>
            <a:pPr marL="514350" indent="-514350">
              <a:lnSpc>
                <a:spcPct val="80000"/>
              </a:lnSpc>
              <a:buFont typeface="Arial" charset="0"/>
              <a:buAutoNum type="arabicPeriod"/>
            </a:pPr>
            <a:r>
              <a:rPr lang="en-US" sz="1200" dirty="0"/>
              <a:t>The character traits that you have learned to value the most are . . .</a:t>
            </a:r>
          </a:p>
          <a:p>
            <a:pPr marL="514350" indent="-514350">
              <a:lnSpc>
                <a:spcPct val="80000"/>
              </a:lnSpc>
              <a:buFont typeface="Arial" charset="0"/>
              <a:buAutoNum type="arabicPeriod"/>
            </a:pPr>
            <a:r>
              <a:rPr lang="en-US" sz="1200" dirty="0"/>
              <a:t>Some of the important lessons God has taught you about your uniqueness as a child of God are . . .</a:t>
            </a:r>
          </a:p>
          <a:p>
            <a:pPr marL="514350" indent="-514350">
              <a:lnSpc>
                <a:spcPct val="80000"/>
              </a:lnSpc>
              <a:buFont typeface="Arial" charset="0"/>
              <a:buAutoNum type="arabicPeriod"/>
            </a:pPr>
            <a:r>
              <a:rPr lang="en-US" sz="1200" dirty="0"/>
              <a:t>Some of the important lessons God has taught you concerning your effectiveness in serving him are . . . </a:t>
            </a:r>
          </a:p>
          <a:p>
            <a:pPr marL="514350" indent="-514350">
              <a:lnSpc>
                <a:spcPct val="80000"/>
              </a:lnSpc>
              <a:buFont typeface="Arial" charset="0"/>
              <a:buAutoNum type="arabicPeriod"/>
            </a:pPr>
            <a:r>
              <a:rPr lang="en-US" sz="1200" dirty="0"/>
              <a:t>Some of your core convictions about people and relationships are . . .</a:t>
            </a:r>
          </a:p>
          <a:p>
            <a:pPr marL="514350" indent="-514350">
              <a:lnSpc>
                <a:spcPct val="80000"/>
              </a:lnSpc>
              <a:buFont typeface="Arial" charset="0"/>
              <a:buAutoNum type="arabicPeriod"/>
            </a:pPr>
            <a:r>
              <a:rPr lang="en-US" sz="1200" dirty="0"/>
              <a:t>Some of your core convictions about the church and ministry are . . .</a:t>
            </a:r>
          </a:p>
          <a:p>
            <a:pPr marL="514350" indent="-514350">
              <a:lnSpc>
                <a:spcPct val="80000"/>
              </a:lnSpc>
              <a:buFont typeface="Arial" charset="0"/>
              <a:buAutoNum type="arabicPeriod"/>
            </a:pPr>
            <a:r>
              <a:rPr lang="en-US" sz="1200" dirty="0"/>
              <a:t>Some important lessons and insights God has taught you from your painful moments are . . .</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15</a:t>
            </a:fld>
            <a:endParaRPr lang="en-US"/>
          </a:p>
        </p:txBody>
      </p:sp>
    </p:spTree>
    <p:extLst>
      <p:ext uri="{BB962C8B-B14F-4D97-AF65-F5344CB8AC3E}">
        <p14:creationId xmlns:p14="http://schemas.microsoft.com/office/powerpoint/2010/main" val="155144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65538"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65539"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DD592543-AC03-4642-99E7-05B6E75DA5FD}" type="slidenum">
              <a:rPr lang="en-US" smtClean="0">
                <a:ea typeface="ＭＳ Ｐゴシック"/>
                <a:cs typeface="ＭＳ Ｐゴシック"/>
              </a:rPr>
              <a:pPr defTabSz="933450"/>
              <a:t>16</a:t>
            </a:fld>
            <a:endParaRPr lang="en-US">
              <a:ea typeface="ＭＳ Ｐゴシック"/>
              <a:cs typeface="ＭＳ Ｐゴシック"/>
            </a:endParaRPr>
          </a:p>
        </p:txBody>
      </p:sp>
      <p:sp>
        <p:nvSpPr>
          <p:cNvPr id="65540" name="Rectangle 1026"/>
          <p:cNvSpPr>
            <a:spLocks noGrp="1" noRot="1" noChangeAspect="1" noChangeArrowheads="1"/>
          </p:cNvSpPr>
          <p:nvPr>
            <p:ph type="sldImg"/>
          </p:nvPr>
        </p:nvSpPr>
        <p:spPr>
          <a:xfrm>
            <a:off x="4171950" y="492125"/>
            <a:ext cx="3098800" cy="1743075"/>
          </a:xfrm>
          <a:solidFill>
            <a:srgbClr val="FFFFFF"/>
          </a:solidFill>
          <a:ln/>
        </p:spPr>
      </p:sp>
      <p:sp>
        <p:nvSpPr>
          <p:cNvPr id="65541" name="Rectangle 1027"/>
          <p:cNvSpPr>
            <a:spLocks noGrp="1" noChangeArrowheads="1"/>
          </p:cNvSpPr>
          <p:nvPr>
            <p:ph type="body" idx="1"/>
          </p:nvPr>
        </p:nvSpPr>
        <p:spPr>
          <a:solidFill>
            <a:srgbClr val="FFFFFF"/>
          </a:solidFill>
          <a:ln>
            <a:solidFill>
              <a:srgbClr val="000000"/>
            </a:solidFill>
          </a:ln>
        </p:spPr>
        <p:txBody>
          <a:bodyPr lIns="91786" tIns="45893" rIns="91786" bIns="45893"/>
          <a:lstStyle/>
          <a:p>
            <a:r>
              <a:rPr lang="en-US">
                <a:ea typeface="ＭＳ Ｐゴシック"/>
                <a:cs typeface="ＭＳ Ｐゴシック"/>
              </a:rPr>
              <a:t> </a:t>
            </a:r>
            <a:r>
              <a:rPr lang="en-US" sz="1800">
                <a:latin typeface="Monotype Sorts"/>
                <a:ea typeface="ＭＳ Ｐゴシック"/>
                <a:cs typeface="ＭＳ Ｐゴシック"/>
              </a:rPr>
              <a:t>P</a:t>
            </a:r>
            <a:r>
              <a:rPr lang="en-US">
                <a:ea typeface="ＭＳ Ｐゴシック"/>
                <a:cs typeface="ＭＳ Ｐゴシック"/>
              </a:rPr>
              <a:t> Closure to the Time Line </a:t>
            </a:r>
            <a:r>
              <a:rPr lang="en-US" dirty="0" err="1">
                <a:ea typeface="ＭＳ Ｐゴシック"/>
                <a:cs typeface="ＭＳ Ｐゴシック"/>
              </a:rPr>
              <a:t>Interp</a:t>
            </a:r>
            <a:r>
              <a:rPr lang="en-US" dirty="0">
                <a:ea typeface="ＭＳ Ｐゴシック"/>
                <a:cs typeface="ＭＳ Ｐゴシック"/>
              </a:rPr>
              <a:t> Session</a:t>
            </a:r>
          </a:p>
          <a:p>
            <a:endParaRPr lang="en-US" dirty="0">
              <a:ea typeface="ＭＳ Ｐゴシック"/>
              <a:cs typeface="ＭＳ Ｐゴシック"/>
            </a:endParaRPr>
          </a:p>
          <a:p>
            <a:pPr lvl="1"/>
            <a:r>
              <a:rPr lang="en-US" dirty="0">
                <a:ea typeface="ＭＳ Ｐゴシック"/>
              </a:rPr>
              <a:t>We have learned that Ministry Runs best on two tracks.</a:t>
            </a:r>
          </a:p>
          <a:p>
            <a:pPr lvl="1"/>
            <a:r>
              <a:rPr lang="en-US" dirty="0">
                <a:ea typeface="ＭＳ Ｐゴシック"/>
              </a:rPr>
              <a:t>However, most of us have felt pressure to focus on the ministry skills track.</a:t>
            </a:r>
          </a:p>
          <a:p>
            <a:pPr lvl="1"/>
            <a:r>
              <a:rPr lang="en-US" dirty="0">
                <a:ea typeface="ＭＳ Ｐゴシック"/>
              </a:rPr>
              <a:t>When life maturing kicks in and God allows difficulties to drive us over to the character track, many leaders work harder at ministering out of proficiency… avoiding the hard character work.</a:t>
            </a:r>
          </a:p>
          <a:p>
            <a:pPr lvl="1"/>
            <a:endParaRPr lang="en-US" dirty="0">
              <a:ea typeface="ＭＳ Ｐゴシック"/>
            </a:endParaRPr>
          </a:p>
          <a:p>
            <a:pPr lvl="1"/>
            <a:r>
              <a:rPr lang="en-US" dirty="0">
                <a:ea typeface="ＭＳ Ｐゴシック"/>
              </a:rPr>
              <a:t>God is seeking to build the railroad ties that will keep being and doing linked in our ministries.</a:t>
            </a:r>
          </a:p>
          <a:p>
            <a:pPr lvl="1"/>
            <a:r>
              <a:rPr lang="en-US" dirty="0">
                <a:ea typeface="ＭＳ Ｐゴシック"/>
              </a:rPr>
              <a:t>Those ties are our values.</a:t>
            </a:r>
          </a:p>
          <a:p>
            <a:pPr lvl="1"/>
            <a:endParaRPr lang="en-US" dirty="0">
              <a:ea typeface="ＭＳ Ｐゴシック"/>
            </a:endParaRPr>
          </a:p>
          <a:p>
            <a:pPr lvl="1"/>
            <a:r>
              <a:rPr lang="en-US" dirty="0">
                <a:ea typeface="ＭＳ Ｐゴシック"/>
              </a:rPr>
              <a:t>Healthy ministry flows out of who we are! </a:t>
            </a:r>
          </a:p>
          <a:p>
            <a:pPr lvl="1"/>
            <a:r>
              <a:rPr lang="en-US" dirty="0">
                <a:ea typeface="ＭＳ Ｐゴシック"/>
              </a:rPr>
              <a:t>It is a matter of what we do and who we are!</a:t>
            </a:r>
          </a:p>
        </p:txBody>
      </p:sp>
    </p:spTree>
    <p:extLst>
      <p:ext uri="{BB962C8B-B14F-4D97-AF65-F5344CB8AC3E}">
        <p14:creationId xmlns:p14="http://schemas.microsoft.com/office/powerpoint/2010/main" val="450518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80898"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80899"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1C06ABD8-9801-4216-B54F-A9C31A296CA0}" type="slidenum">
              <a:rPr lang="en-US" smtClean="0">
                <a:ea typeface="ＭＳ Ｐゴシック"/>
                <a:cs typeface="ＭＳ Ｐゴシック"/>
              </a:rPr>
              <a:pPr defTabSz="933450"/>
              <a:t>17</a:t>
            </a:fld>
            <a:endParaRPr lang="en-US">
              <a:ea typeface="ＭＳ Ｐゴシック"/>
              <a:cs typeface="ＭＳ Ｐゴシック"/>
            </a:endParaRPr>
          </a:p>
        </p:txBody>
      </p:sp>
      <p:sp>
        <p:nvSpPr>
          <p:cNvPr id="80900" name="AutoShape 2"/>
          <p:cNvSpPr>
            <a:spLocks noGrp="1" noRot="1" noChangeAspect="1" noChangeArrowheads="1"/>
          </p:cNvSpPr>
          <p:nvPr>
            <p:ph type="sldImg"/>
          </p:nvPr>
        </p:nvSpPr>
        <p:spPr>
          <a:xfrm>
            <a:off x="4054475" y="511175"/>
            <a:ext cx="3175000" cy="1787525"/>
          </a:xfrm>
          <a:ln/>
        </p:spPr>
      </p:sp>
      <p:sp>
        <p:nvSpPr>
          <p:cNvPr id="80901" name="Rectangle 3"/>
          <p:cNvSpPr>
            <a:spLocks noGrp="1" noChangeArrowheads="1"/>
          </p:cNvSpPr>
          <p:nvPr>
            <p:ph type="body" idx="1"/>
          </p:nvPr>
        </p:nvSpPr>
        <p:spPr>
          <a:xfrm>
            <a:off x="0" y="511175"/>
            <a:ext cx="4497388" cy="9151938"/>
          </a:xfrm>
          <a:solidFill>
            <a:srgbClr val="FFFFFF"/>
          </a:solidFill>
          <a:ln>
            <a:solidFill>
              <a:srgbClr val="000000"/>
            </a:solidFill>
          </a:ln>
        </p:spPr>
        <p:txBody>
          <a:bodyPr lIns="93487" tIns="46744" rIns="93487" bIns="46744"/>
          <a:lstStyle/>
          <a:p>
            <a:pPr marL="533400" indent="-533400">
              <a:lnSpc>
                <a:spcPct val="90000"/>
              </a:lnSpc>
              <a:buFont typeface="Wingdings" charset="2"/>
              <a:buNone/>
              <a:tabLst>
                <a:tab pos="7600950" algn="r"/>
              </a:tabLst>
            </a:pPr>
            <a:r>
              <a:rPr lang="en-US" sz="1200" b="1" u="sng" dirty="0">
                <a:latin typeface="Americana BT" pitchFamily="18" charset="0"/>
              </a:rPr>
              <a:t>Eight </a:t>
            </a:r>
            <a:r>
              <a:rPr lang="en-US" sz="1200" b="1" u="sng" dirty="0" err="1">
                <a:latin typeface="Americana BT" pitchFamily="18" charset="0"/>
              </a:rPr>
              <a:t>ReFocusing</a:t>
            </a:r>
            <a:r>
              <a:rPr lang="en-US" sz="1200" b="1" u="sng" dirty="0">
                <a:latin typeface="Americana BT" pitchFamily="18" charset="0"/>
              </a:rPr>
              <a:t> Questions</a:t>
            </a:r>
            <a:br>
              <a:rPr lang="en-US" sz="800" b="1" u="sng" dirty="0">
                <a:latin typeface="Americana BT" pitchFamily="18" charset="0"/>
              </a:rPr>
            </a:br>
            <a:endParaRPr lang="en-US" sz="800" b="1" u="sng" dirty="0">
              <a:latin typeface="Americana BT" pitchFamily="18" charset="0"/>
            </a:endParaRPr>
          </a:p>
          <a:p>
            <a:pPr marL="533400" indent="-533400">
              <a:lnSpc>
                <a:spcPct val="90000"/>
              </a:lnSpc>
              <a:buFontTx/>
              <a:buAutoNum type="arabicPeriod"/>
              <a:tabLst>
                <a:tab pos="7600950" algn="r"/>
              </a:tabLst>
            </a:pPr>
            <a:r>
              <a:rPr lang="en-US" sz="1200" b="1" dirty="0">
                <a:latin typeface="Arial Narrow" charset="0"/>
              </a:rPr>
              <a:t>Why do we exist as a ministry?</a:t>
            </a:r>
            <a:r>
              <a:rPr lang="en-US" sz="1100" dirty="0">
                <a:latin typeface="Arial Narrow" charset="0"/>
              </a:rPr>
              <a:t>	</a:t>
            </a:r>
            <a:r>
              <a:rPr lang="en-US" sz="1000" dirty="0">
                <a:latin typeface="Arial Narrow" charset="0"/>
              </a:rPr>
              <a:t>(Biblical Purpose)</a:t>
            </a:r>
          </a:p>
          <a:p>
            <a:pPr marL="533400" indent="-533400">
              <a:lnSpc>
                <a:spcPct val="90000"/>
              </a:lnSpc>
              <a:buFontTx/>
              <a:buAutoNum type="arabicPeriod"/>
              <a:tabLst>
                <a:tab pos="7600950" algn="r"/>
              </a:tabLst>
            </a:pPr>
            <a:r>
              <a:rPr lang="en-US" sz="1200" b="1" dirty="0">
                <a:latin typeface="Arial Narrow" charset="0"/>
              </a:rPr>
              <a:t>How has God worked in our past? </a:t>
            </a:r>
            <a:r>
              <a:rPr lang="en-US" sz="1100" dirty="0">
                <a:latin typeface="Arial Narrow" charset="0"/>
              </a:rPr>
              <a:t>	</a:t>
            </a:r>
            <a:r>
              <a:rPr lang="en-US" sz="1000" dirty="0">
                <a:latin typeface="Arial Narrow" charset="0"/>
              </a:rPr>
              <a:t>(Time-Line/ Lessons)</a:t>
            </a:r>
          </a:p>
          <a:p>
            <a:pPr marL="533400" indent="-533400">
              <a:lnSpc>
                <a:spcPct val="90000"/>
              </a:lnSpc>
              <a:buFontTx/>
              <a:buAutoNum type="arabicPeriod"/>
              <a:tabLst>
                <a:tab pos="7600950" algn="r"/>
              </a:tabLst>
            </a:pPr>
            <a:r>
              <a:rPr lang="en-US" sz="1200" b="1" dirty="0">
                <a:latin typeface="Arial Narrow" charset="0"/>
              </a:rPr>
              <a:t>Who has God shaped us to be?</a:t>
            </a:r>
            <a:r>
              <a:rPr lang="en-US" sz="1100" dirty="0">
                <a:latin typeface="Arial Narrow" charset="0"/>
              </a:rPr>
              <a:t>	</a:t>
            </a:r>
            <a:r>
              <a:rPr lang="en-US" sz="1000" dirty="0">
                <a:latin typeface="Arial Narrow" charset="0"/>
              </a:rPr>
              <a:t>(Core Values)</a:t>
            </a:r>
          </a:p>
          <a:p>
            <a:pPr marL="533400" indent="-533400">
              <a:lnSpc>
                <a:spcPct val="90000"/>
              </a:lnSpc>
              <a:buFontTx/>
              <a:buAutoNum type="arabicPeriod"/>
              <a:tabLst>
                <a:tab pos="7600950" algn="r"/>
              </a:tabLst>
            </a:pPr>
            <a:r>
              <a:rPr lang="en-US" sz="1200" b="1" dirty="0">
                <a:latin typeface="Arial Narrow" charset="0"/>
              </a:rPr>
              <a:t>Whom has God called us to reach?</a:t>
            </a:r>
            <a:r>
              <a:rPr lang="en-US" sz="1100" dirty="0">
                <a:latin typeface="Arial Narrow" charset="0"/>
              </a:rPr>
              <a:t>	</a:t>
            </a:r>
            <a:r>
              <a:rPr lang="en-US" sz="1000" dirty="0">
                <a:latin typeface="Arial Narrow" charset="0"/>
              </a:rPr>
              <a:t>(Mission Focus)</a:t>
            </a:r>
          </a:p>
          <a:p>
            <a:pPr marL="533400" indent="-533400">
              <a:lnSpc>
                <a:spcPct val="90000"/>
              </a:lnSpc>
              <a:buFontTx/>
              <a:buAutoNum type="arabicPeriod"/>
              <a:tabLst>
                <a:tab pos="7600950" algn="r"/>
              </a:tabLst>
            </a:pPr>
            <a:r>
              <a:rPr lang="en-US" sz="1200" b="1" dirty="0">
                <a:latin typeface="Arial Narrow" charset="0"/>
              </a:rPr>
              <a:t>What is God calling us to accomplish in the near future? 	</a:t>
            </a:r>
            <a:r>
              <a:rPr lang="en-US" sz="1000" dirty="0">
                <a:latin typeface="Arial Narrow" charset="0"/>
              </a:rPr>
              <a:t>(Vision)</a:t>
            </a:r>
          </a:p>
          <a:p>
            <a:pPr marL="533400" indent="-533400">
              <a:lnSpc>
                <a:spcPct val="90000"/>
              </a:lnSpc>
              <a:buFontTx/>
              <a:buAutoNum type="arabicPeriod"/>
              <a:tabLst>
                <a:tab pos="7600950" algn="r"/>
              </a:tabLst>
            </a:pPr>
            <a:r>
              <a:rPr lang="en-US" sz="1200" b="1" dirty="0">
                <a:latin typeface="Arial Narrow" charset="0"/>
              </a:rPr>
              <a:t>How should our ministries flow together? </a:t>
            </a:r>
            <a:r>
              <a:rPr lang="en-US" sz="1200" dirty="0">
                <a:latin typeface="Arial Narrow" charset="0"/>
              </a:rPr>
              <a:t> 	</a:t>
            </a:r>
            <a:r>
              <a:rPr lang="en-US" sz="1000" dirty="0">
                <a:latin typeface="Arial Narrow" charset="0"/>
              </a:rPr>
              <a:t>(Ministry Model)</a:t>
            </a:r>
          </a:p>
          <a:p>
            <a:pPr marL="533400" indent="-533400">
              <a:lnSpc>
                <a:spcPct val="90000"/>
              </a:lnSpc>
              <a:buFontTx/>
              <a:buAutoNum type="arabicPeriod"/>
              <a:tabLst>
                <a:tab pos="7600950" algn="r"/>
              </a:tabLst>
            </a:pPr>
            <a:r>
              <a:rPr lang="en-US" sz="1200" b="1" dirty="0">
                <a:latin typeface="Arial Narrow" charset="0"/>
              </a:rPr>
              <a:t>How will we carry out our calling?</a:t>
            </a:r>
            <a:r>
              <a:rPr lang="en-US" sz="1000" dirty="0">
                <a:latin typeface="Arial Narrow" charset="0"/>
              </a:rPr>
              <a:t>	(Strategic Initiatives)</a:t>
            </a:r>
          </a:p>
          <a:p>
            <a:pPr marL="533400" indent="-533400">
              <a:lnSpc>
                <a:spcPct val="90000"/>
              </a:lnSpc>
              <a:buFontTx/>
              <a:buAutoNum type="arabicPeriod"/>
              <a:tabLst>
                <a:tab pos="7600950" algn="r"/>
              </a:tabLst>
            </a:pPr>
            <a:r>
              <a:rPr lang="en-US" sz="1200" b="1" dirty="0">
                <a:latin typeface="Arial Narrow" charset="0"/>
              </a:rPr>
              <a:t>What is our plan for the next chapter of our ministry?</a:t>
            </a:r>
            <a:r>
              <a:rPr lang="en-US" sz="1100" dirty="0">
                <a:solidFill>
                  <a:srgbClr val="000099"/>
                </a:solidFill>
                <a:latin typeface="Arial Narrow" charset="0"/>
              </a:rPr>
              <a:t>	</a:t>
            </a:r>
            <a:r>
              <a:rPr lang="en-US" sz="1000" dirty="0">
                <a:latin typeface="Arial Narrow" charset="0"/>
              </a:rPr>
              <a:t>(Mission Plan…3-5 yrs.)</a:t>
            </a:r>
          </a:p>
        </p:txBody>
      </p:sp>
    </p:spTree>
    <p:extLst>
      <p:ext uri="{BB962C8B-B14F-4D97-AF65-F5344CB8AC3E}">
        <p14:creationId xmlns:p14="http://schemas.microsoft.com/office/powerpoint/2010/main" val="70455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123906"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123907"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717186CD-9F77-4080-A4F8-236A2C6D6250}" type="slidenum">
              <a:rPr lang="en-US" smtClean="0">
                <a:ea typeface="ＭＳ Ｐゴシック"/>
                <a:cs typeface="ＭＳ Ｐゴシック"/>
              </a:rPr>
              <a:pPr defTabSz="933450"/>
              <a:t>18</a:t>
            </a:fld>
            <a:endParaRPr lang="en-US">
              <a:ea typeface="ＭＳ Ｐゴシック"/>
              <a:cs typeface="ＭＳ Ｐゴシック"/>
            </a:endParaRPr>
          </a:p>
        </p:txBody>
      </p:sp>
      <p:sp>
        <p:nvSpPr>
          <p:cNvPr id="123908" name="Rectangle 2"/>
          <p:cNvSpPr>
            <a:spLocks noGrp="1" noRot="1" noChangeAspect="1" noChangeArrowheads="1" noTextEdit="1"/>
          </p:cNvSpPr>
          <p:nvPr>
            <p:ph type="sldImg"/>
          </p:nvPr>
        </p:nvSpPr>
        <p:spPr>
          <a:xfrm>
            <a:off x="4241800" y="500063"/>
            <a:ext cx="3094038" cy="1741487"/>
          </a:xfrm>
          <a:ln/>
        </p:spPr>
      </p:sp>
      <p:sp>
        <p:nvSpPr>
          <p:cNvPr id="123909" name="Rectangle 3"/>
          <p:cNvSpPr>
            <a:spLocks noGrp="1" noChangeArrowheads="1"/>
          </p:cNvSpPr>
          <p:nvPr>
            <p:ph type="body" idx="1"/>
          </p:nvPr>
        </p:nvSpPr>
        <p:spPr>
          <a:noFill/>
          <a:ln/>
        </p:spPr>
        <p:txBody>
          <a:bodyPr/>
          <a:lstStyle/>
          <a:p>
            <a:r>
              <a:rPr lang="en-US" dirty="0">
                <a:ea typeface="ＭＳ Ｐゴシック"/>
                <a:cs typeface="ＭＳ Ｐゴシック"/>
              </a:rPr>
              <a:t>Personal Mission Statement</a:t>
            </a:r>
          </a:p>
          <a:p>
            <a:endParaRPr lang="en-US" dirty="0">
              <a:ea typeface="ＭＳ Ｐゴシック"/>
              <a:cs typeface="ＭＳ Ｐゴシック"/>
            </a:endParaRPr>
          </a:p>
          <a:p>
            <a:r>
              <a:rPr lang="en-US" dirty="0">
                <a:ea typeface="ＭＳ Ｐゴシック"/>
                <a:cs typeface="ＭＳ Ｐゴシック"/>
              </a:rPr>
              <a:t>Unfortunately, and this may disappoint some of you, a Personal Mission Statement is not a detailed road map.</a:t>
            </a:r>
            <a:r>
              <a:rPr lang="en-US" baseline="0" dirty="0">
                <a:ea typeface="ＭＳ Ｐゴシック"/>
                <a:cs typeface="ＭＳ Ｐゴシック"/>
              </a:rPr>
              <a:t> </a:t>
            </a:r>
          </a:p>
          <a:p>
            <a:endParaRPr lang="en-US" baseline="0" dirty="0">
              <a:ea typeface="ＭＳ Ｐゴシック"/>
            </a:endParaRPr>
          </a:p>
          <a:p>
            <a:r>
              <a:rPr lang="en-US" dirty="0">
                <a:ea typeface="ＭＳ Ｐゴシック"/>
              </a:rPr>
              <a:t>If we look for or expect a road map, we run the risk of missing the compass God is trying to give us.</a:t>
            </a:r>
          </a:p>
          <a:p>
            <a:endParaRPr lang="en-US" dirty="0">
              <a:ea typeface="ＭＳ Ｐゴシック"/>
            </a:endParaRPr>
          </a:p>
          <a:p>
            <a:r>
              <a:rPr lang="en-US" dirty="0">
                <a:ea typeface="ＭＳ Ｐゴシック"/>
              </a:rPr>
              <a:t>Give a Coaching example</a:t>
            </a:r>
          </a:p>
          <a:p>
            <a:endParaRPr lang="en-US" dirty="0">
              <a:ea typeface="ＭＳ Ｐゴシック"/>
              <a:cs typeface="ＭＳ Ｐゴシック"/>
            </a:endParaRPr>
          </a:p>
        </p:txBody>
      </p:sp>
      <p:pic>
        <p:nvPicPr>
          <p:cNvPr id="123910" name="Picture 4" descr="table grp icon                                                 00001440&#10;The Office                     ABA78158:"/>
          <p:cNvPicPr>
            <a:picLocks noChangeAspect="1" noChangeArrowheads="1"/>
          </p:cNvPicPr>
          <p:nvPr/>
        </p:nvPicPr>
        <p:blipFill>
          <a:blip r:embed="rId3"/>
          <a:srcRect/>
          <a:stretch>
            <a:fillRect/>
          </a:stretch>
        </p:blipFill>
        <p:spPr bwMode="auto">
          <a:xfrm>
            <a:off x="0" y="3608388"/>
            <a:ext cx="393700" cy="201612"/>
          </a:xfrm>
          <a:prstGeom prst="rect">
            <a:avLst/>
          </a:prstGeom>
          <a:noFill/>
          <a:ln w="9525">
            <a:noFill/>
            <a:miter lim="800000"/>
            <a:headEnd/>
            <a:tailEnd/>
          </a:ln>
        </p:spPr>
      </p:pic>
    </p:spTree>
    <p:extLst>
      <p:ext uri="{BB962C8B-B14F-4D97-AF65-F5344CB8AC3E}">
        <p14:creationId xmlns:p14="http://schemas.microsoft.com/office/powerpoint/2010/main" val="190922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Purpose of this Session</a:t>
            </a:r>
          </a:p>
          <a:p>
            <a:endParaRPr lang="en-US" dirty="0"/>
          </a:p>
          <a:p>
            <a:pPr marL="228600" lvl="0" indent="-228600">
              <a:lnSpc>
                <a:spcPct val="90000"/>
              </a:lnSpc>
              <a:buFont typeface="+mj-lt"/>
              <a:buAutoNum type="arabicPeriod"/>
            </a:pPr>
            <a:r>
              <a:rPr lang="en-US" dirty="0"/>
              <a:t>Discover God’s unique shaping in your life.</a:t>
            </a:r>
            <a:br>
              <a:rPr lang="en-US" sz="1600" dirty="0"/>
            </a:br>
            <a:endParaRPr lang="en-US" sz="1600" dirty="0"/>
          </a:p>
          <a:p>
            <a:pPr marL="228600" lvl="0" indent="-228600">
              <a:lnSpc>
                <a:spcPct val="90000"/>
              </a:lnSpc>
              <a:buFont typeface="+mj-lt"/>
              <a:buAutoNum type="arabicPeriod"/>
            </a:pPr>
            <a:r>
              <a:rPr lang="en-US" dirty="0"/>
              <a:t>Give you a process for living more intentionally as a leader.</a:t>
            </a:r>
            <a:br>
              <a:rPr lang="en-US" sz="2000" b="1" dirty="0">
                <a:solidFill>
                  <a:srgbClr val="BE3278"/>
                </a:solidFill>
                <a:latin typeface="Lucida Sans" charset="0"/>
              </a:rPr>
            </a:br>
            <a:endParaRPr lang="en-US" sz="2000" b="1" dirty="0">
              <a:solidFill>
                <a:srgbClr val="BE3278"/>
              </a:solidFill>
              <a:latin typeface="Lucida Sans" charset="0"/>
            </a:endParaRPr>
          </a:p>
          <a:p>
            <a:pPr marL="228600" lvl="0" indent="-228600">
              <a:lnSpc>
                <a:spcPct val="90000"/>
              </a:lnSpc>
              <a:buFont typeface="+mj-lt"/>
              <a:buAutoNum type="arabicPeriod"/>
            </a:pPr>
            <a:r>
              <a:rPr lang="en-US" dirty="0"/>
              <a:t>Experience a fresh surrender to God’s will.</a:t>
            </a:r>
          </a:p>
          <a:p>
            <a:pPr marL="228600" lvl="0" indent="-228600">
              <a:lnSpc>
                <a:spcPct val="90000"/>
              </a:lnSpc>
              <a:buFont typeface="+mj-lt"/>
              <a:buAutoNum type="arabicPeriod"/>
            </a:pPr>
            <a:endParaRPr lang="en-US" sz="2400" b="1" i="1" dirty="0">
              <a:solidFill>
                <a:srgbClr val="BE3278"/>
              </a:solidFill>
              <a:latin typeface="Lucida Sans" charset="0"/>
            </a:endParaRPr>
          </a:p>
          <a:p>
            <a:pPr marL="0" lvl="0" indent="0">
              <a:lnSpc>
                <a:spcPct val="90000"/>
              </a:lnSpc>
              <a:buFont typeface="+mj-lt"/>
              <a:buNone/>
            </a:pPr>
            <a:r>
              <a:rPr lang="en-US" sz="2400" b="1" i="1" dirty="0">
                <a:solidFill>
                  <a:srgbClr val="BE3278"/>
                </a:solidFill>
                <a:latin typeface="Lucida Sans" charset="0"/>
              </a:rPr>
              <a:t>“God’s agenda for the next chapter in your ministry begins with you</a:t>
            </a:r>
            <a:r>
              <a:rPr lang="en-US" sz="2400" b="1" i="1" baseline="0" dirty="0">
                <a:solidFill>
                  <a:srgbClr val="BE3278"/>
                </a:solidFill>
                <a:latin typeface="Lucida Sans" charset="0"/>
              </a:rPr>
              <a:t> </a:t>
            </a:r>
            <a:r>
              <a:rPr lang="en-US" sz="2400" b="1" i="1" dirty="0">
                <a:solidFill>
                  <a:srgbClr val="BE3278"/>
                </a:solidFill>
                <a:latin typeface="Lucida Sans" charset="0"/>
              </a:rPr>
              <a:t>… it has already begun!”</a:t>
            </a:r>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2</a:t>
            </a:fld>
            <a:endParaRPr lang="en-US"/>
          </a:p>
        </p:txBody>
      </p:sp>
    </p:spTree>
    <p:extLst>
      <p:ext uri="{BB962C8B-B14F-4D97-AF65-F5344CB8AC3E}">
        <p14:creationId xmlns:p14="http://schemas.microsoft.com/office/powerpoint/2010/main" val="80652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Personal Time Line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personal timeline is a big-picture overview of your life.  It is a chronological map of your development, highlighting those critical incidents and circumstances that God has used to shape character and purpose.</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3</a:t>
            </a:fld>
            <a:endParaRPr lang="en-US"/>
          </a:p>
        </p:txBody>
      </p:sp>
    </p:spTree>
    <p:extLst>
      <p:ext uri="{BB962C8B-B14F-4D97-AF65-F5344CB8AC3E}">
        <p14:creationId xmlns:p14="http://schemas.microsoft.com/office/powerpoint/2010/main" val="86377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Developing your personal timeline will help you gain a:</a:t>
            </a:r>
          </a:p>
          <a:p>
            <a:pPr lvl="1"/>
            <a:r>
              <a:rPr lang="en-US" dirty="0"/>
              <a:t>Greater understanding of your personal contribution and roles.</a:t>
            </a:r>
          </a:p>
          <a:p>
            <a:pPr lvl="1"/>
            <a:r>
              <a:rPr lang="en-US" dirty="0"/>
              <a:t>Greater capacity to assess future ministry opportunities</a:t>
            </a:r>
          </a:p>
          <a:p>
            <a:pPr lvl="1"/>
            <a:r>
              <a:rPr lang="en-US" dirty="0"/>
              <a:t>Greater capacity to understand and process difficult times</a:t>
            </a:r>
          </a:p>
          <a:p>
            <a:pPr lvl="1"/>
            <a:r>
              <a:rPr lang="en-US" dirty="0"/>
              <a:t>Greater capacity to help others understand their development.</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4</a:t>
            </a:fld>
            <a:endParaRPr lang="en-US"/>
          </a:p>
        </p:txBody>
      </p:sp>
    </p:spTree>
    <p:extLst>
      <p:ext uri="{BB962C8B-B14F-4D97-AF65-F5344CB8AC3E}">
        <p14:creationId xmlns:p14="http://schemas.microsoft.com/office/powerpoint/2010/main" val="164465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pPr>
              <a:buFont typeface="Wingdings 3" charset="2"/>
              <a:buNone/>
            </a:pPr>
            <a:r>
              <a:rPr lang="en-US" sz="1200" b="1" dirty="0"/>
              <a:t>Your Unique Journey</a:t>
            </a:r>
          </a:p>
          <a:p>
            <a:pPr>
              <a:buFont typeface="Wingdings 3" charset="2"/>
              <a:buNone/>
            </a:pPr>
            <a:endParaRPr lang="en-US" sz="1200" b="1" dirty="0"/>
          </a:p>
          <a:p>
            <a:pPr>
              <a:buFont typeface="Wingdings 3" charset="2"/>
              <a:buNone/>
            </a:pPr>
            <a:r>
              <a:rPr lang="en-US" sz="1200" b="1" dirty="0"/>
              <a:t>Jeremiah 29.11…</a:t>
            </a:r>
          </a:p>
          <a:p>
            <a:endParaRPr lang="en-US" sz="1200" b="1" dirty="0"/>
          </a:p>
          <a:p>
            <a:pPr>
              <a:buFont typeface="Wingdings 3" charset="2"/>
              <a:buNone/>
            </a:pPr>
            <a:r>
              <a:rPr lang="en-US" sz="1200" i="1" dirty="0"/>
              <a:t>“I know the plans I have for you declares the Lord, plans to prosper you and not to harm you, plans to give you hope and a future</a:t>
            </a:r>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5</a:t>
            </a:fld>
            <a:endParaRPr lang="en-US"/>
          </a:p>
        </p:txBody>
      </p:sp>
    </p:spTree>
    <p:extLst>
      <p:ext uri="{BB962C8B-B14F-4D97-AF65-F5344CB8AC3E}">
        <p14:creationId xmlns:p14="http://schemas.microsoft.com/office/powerpoint/2010/main" val="156761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The Ref-Focusing Paradigm</a:t>
            </a:r>
          </a:p>
          <a:p>
            <a:endParaRPr lang="en-US" dirty="0"/>
          </a:p>
          <a:p>
            <a:pPr marL="742950" lvl="1" indent="-285750">
              <a:spcBef>
                <a:spcPct val="20000"/>
              </a:spcBef>
              <a:buClr>
                <a:schemeClr val="hlink"/>
              </a:buClr>
              <a:buSzPct val="55000"/>
              <a:buFont typeface="Wingdings" charset="2"/>
              <a:buChar char="n"/>
            </a:pPr>
            <a:r>
              <a:rPr lang="en-US" sz="3200" dirty="0"/>
              <a:t>God is</a:t>
            </a:r>
            <a:r>
              <a:rPr lang="en-US" sz="3200" dirty="0">
                <a:solidFill>
                  <a:schemeClr val="tx2"/>
                </a:solidFill>
              </a:rPr>
              <a:t> </a:t>
            </a:r>
            <a:r>
              <a:rPr lang="en-US" sz="3200" u="sng" dirty="0">
                <a:solidFill>
                  <a:srgbClr val="FF0000"/>
                </a:solidFill>
              </a:rPr>
              <a:t>always</a:t>
            </a:r>
            <a:r>
              <a:rPr lang="en-US" sz="3200" dirty="0">
                <a:solidFill>
                  <a:schemeClr val="tx2"/>
                </a:solidFill>
              </a:rPr>
              <a:t> </a:t>
            </a:r>
            <a:r>
              <a:rPr lang="en-US" sz="3200" dirty="0"/>
              <a:t>at work</a:t>
            </a:r>
            <a:br>
              <a:rPr lang="en-US" sz="3200" dirty="0"/>
            </a:br>
            <a:endParaRPr lang="en-US" sz="3200" dirty="0"/>
          </a:p>
          <a:p>
            <a:pPr marL="742950" lvl="1" indent="-285750">
              <a:spcBef>
                <a:spcPct val="20000"/>
              </a:spcBef>
              <a:buClr>
                <a:schemeClr val="hlink"/>
              </a:buClr>
              <a:buSzPct val="55000"/>
              <a:buFont typeface="Wingdings" charset="2"/>
              <a:buChar char="n"/>
            </a:pPr>
            <a:r>
              <a:rPr lang="en-US" sz="3200" dirty="0"/>
              <a:t>Our call is not to</a:t>
            </a:r>
            <a:r>
              <a:rPr lang="en-US" sz="3200" dirty="0">
                <a:solidFill>
                  <a:schemeClr val="tx2"/>
                </a:solidFill>
              </a:rPr>
              <a:t> </a:t>
            </a:r>
            <a:r>
              <a:rPr lang="en-US" sz="3200" u="sng" dirty="0">
                <a:solidFill>
                  <a:srgbClr val="FF0000"/>
                </a:solidFill>
              </a:rPr>
              <a:t>invent</a:t>
            </a:r>
            <a:br>
              <a:rPr lang="en-US" sz="3200" dirty="0">
                <a:solidFill>
                  <a:schemeClr val="tx2"/>
                </a:solidFill>
              </a:rPr>
            </a:br>
            <a:r>
              <a:rPr lang="en-US" sz="3200" dirty="0"/>
              <a:t>but to</a:t>
            </a:r>
            <a:r>
              <a:rPr lang="en-US" sz="3200" dirty="0">
                <a:solidFill>
                  <a:schemeClr val="tx2"/>
                </a:solidFill>
              </a:rPr>
              <a:t> </a:t>
            </a:r>
            <a:r>
              <a:rPr lang="en-US" sz="3200" u="sng" dirty="0">
                <a:solidFill>
                  <a:srgbClr val="FF0000"/>
                </a:solidFill>
              </a:rPr>
              <a:t>align</a:t>
            </a:r>
            <a:r>
              <a:rPr lang="en-US" sz="3200" dirty="0">
                <a:solidFill>
                  <a:schemeClr val="tx2"/>
                </a:solidFill>
              </a:rPr>
              <a:t> </a:t>
            </a:r>
            <a:r>
              <a:rPr lang="en-US" sz="3200" dirty="0"/>
              <a:t>ourselves</a:t>
            </a:r>
            <a:br>
              <a:rPr lang="en-US" sz="3200" dirty="0"/>
            </a:br>
            <a:endParaRPr lang="en-US" sz="3200" dirty="0"/>
          </a:p>
          <a:p>
            <a:pPr marL="742950" lvl="1" indent="-285750">
              <a:spcBef>
                <a:spcPct val="20000"/>
              </a:spcBef>
              <a:buClr>
                <a:schemeClr val="hlink"/>
              </a:buClr>
              <a:buSzPct val="55000"/>
              <a:buFont typeface="Wingdings" charset="2"/>
              <a:buChar char="n"/>
            </a:pPr>
            <a:r>
              <a:rPr lang="en-US" sz="3200" dirty="0"/>
              <a:t>Alignment requires</a:t>
            </a:r>
            <a:r>
              <a:rPr lang="en-US" sz="3200" dirty="0">
                <a:solidFill>
                  <a:schemeClr val="tx2"/>
                </a:solidFill>
              </a:rPr>
              <a:t> </a:t>
            </a:r>
            <a:br>
              <a:rPr lang="en-US" sz="3200" dirty="0">
                <a:solidFill>
                  <a:schemeClr val="tx2"/>
                </a:solidFill>
              </a:rPr>
            </a:br>
            <a:r>
              <a:rPr lang="en-US" sz="3200" dirty="0">
                <a:solidFill>
                  <a:schemeClr val="tx2"/>
                </a:solidFill>
              </a:rPr>
              <a:t>		</a:t>
            </a:r>
            <a:r>
              <a:rPr lang="en-US" sz="3200" i="1" u="sng" dirty="0">
                <a:solidFill>
                  <a:srgbClr val="FF0000"/>
                </a:solidFill>
              </a:rPr>
              <a:t>absolute surrender</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6</a:t>
            </a:fld>
            <a:endParaRPr lang="en-US"/>
          </a:p>
        </p:txBody>
      </p:sp>
    </p:spTree>
    <p:extLst>
      <p:ext uri="{BB962C8B-B14F-4D97-AF65-F5344CB8AC3E}">
        <p14:creationId xmlns:p14="http://schemas.microsoft.com/office/powerpoint/2010/main" val="39143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Focus Question</a:t>
            </a:r>
          </a:p>
          <a:p>
            <a:endParaRPr lang="en-US" dirty="0"/>
          </a:p>
          <a:p>
            <a:r>
              <a:rPr lang="en-US" dirty="0"/>
              <a:t>Question:  </a:t>
            </a:r>
            <a:r>
              <a:rPr lang="en-US" b="1" i="1" dirty="0"/>
              <a:t>Where have I been?</a:t>
            </a:r>
            <a:br>
              <a:rPr lang="en-US" sz="1600" b="1" i="1" dirty="0"/>
            </a:br>
            <a:endParaRPr lang="en-US" sz="1600" b="1" i="1" dirty="0"/>
          </a:p>
          <a:p>
            <a:r>
              <a:rPr lang="en-US" dirty="0"/>
              <a:t>Biblical Command:  </a:t>
            </a:r>
            <a:r>
              <a:rPr lang="en-US" b="1" u="sng" dirty="0"/>
              <a:t>Remember</a:t>
            </a:r>
          </a:p>
          <a:p>
            <a:pPr lvl="2"/>
            <a:r>
              <a:rPr lang="en-US" sz="2800" i="1" dirty="0"/>
              <a:t>A Theology of Remembrance</a:t>
            </a:r>
            <a:br>
              <a:rPr lang="en-US" sz="2800" i="1" dirty="0"/>
            </a:br>
            <a:r>
              <a:rPr lang="en-US" sz="2800" i="1" dirty="0"/>
              <a:t>{Deut. 8, Psalm 106, etc.}</a:t>
            </a:r>
            <a:endParaRPr lang="en-US" sz="1200" i="1" dirty="0"/>
          </a:p>
          <a:p>
            <a:pPr lvl="2"/>
            <a:endParaRPr lang="en-US" sz="1200" i="1" dirty="0"/>
          </a:p>
          <a:p>
            <a:r>
              <a:rPr lang="en-US" dirty="0"/>
              <a:t>The tool:  </a:t>
            </a:r>
            <a:r>
              <a:rPr lang="en-US" b="1" dirty="0"/>
              <a:t>The Personal Time Line</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7</a:t>
            </a:fld>
            <a:endParaRPr lang="en-US"/>
          </a:p>
        </p:txBody>
      </p:sp>
    </p:spTree>
    <p:extLst>
      <p:ext uri="{BB962C8B-B14F-4D97-AF65-F5344CB8AC3E}">
        <p14:creationId xmlns:p14="http://schemas.microsoft.com/office/powerpoint/2010/main" val="208278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Building</a:t>
            </a:r>
            <a:r>
              <a:rPr lang="en-US" baseline="0" dirty="0"/>
              <a:t> a post-it note timeline</a:t>
            </a:r>
          </a:p>
          <a:p>
            <a:endParaRPr lang="en-US" baseline="0" dirty="0"/>
          </a:p>
          <a:p>
            <a:r>
              <a:rPr lang="en-US" baseline="0" dirty="0"/>
              <a:t>One item per note</a:t>
            </a:r>
          </a:p>
          <a:p>
            <a:endParaRPr lang="en-US" baseline="0" dirty="0"/>
          </a:p>
          <a:p>
            <a:r>
              <a:rPr lang="en-US" dirty="0"/>
              <a:t>1. Brainstorm significant people, events in your </a:t>
            </a:r>
            <a:br>
              <a:rPr lang="en-US" dirty="0"/>
            </a:br>
            <a:r>
              <a:rPr lang="en-US" dirty="0"/>
              <a:t>life.</a:t>
            </a:r>
          </a:p>
          <a:p>
            <a:r>
              <a:rPr lang="en-US" dirty="0"/>
              <a:t>Ask the Spirit to reveal things to you.</a:t>
            </a:r>
          </a:p>
          <a:p>
            <a:r>
              <a:rPr lang="en-US" dirty="0"/>
              <a:t>Refer to Symbol time-line, Mentors in your past, etc.</a:t>
            </a:r>
          </a:p>
          <a:p>
            <a:pPr eaLnBrk="0" hangingPunct="0">
              <a:buFont typeface="Arial" charset="0"/>
              <a:buChar char="•"/>
            </a:pPr>
            <a:r>
              <a:rPr lang="en-US" dirty="0"/>
              <a:t>List </a:t>
            </a:r>
            <a:r>
              <a:rPr lang="en-US" dirty="0">
                <a:solidFill>
                  <a:srgbClr val="FF0000"/>
                </a:solidFill>
              </a:rPr>
              <a:t>events</a:t>
            </a:r>
            <a:r>
              <a:rPr lang="en-US" dirty="0"/>
              <a:t> that impacted your life (graduation, new job, school incident, move to a new city)</a:t>
            </a:r>
          </a:p>
          <a:p>
            <a:pPr eaLnBrk="0" hangingPunct="0">
              <a:buFont typeface="Arial" charset="0"/>
              <a:buChar char="•"/>
            </a:pPr>
            <a:r>
              <a:rPr lang="en-US" dirty="0"/>
              <a:t>List </a:t>
            </a:r>
            <a:r>
              <a:rPr lang="en-US" dirty="0">
                <a:solidFill>
                  <a:srgbClr val="FF0000"/>
                </a:solidFill>
              </a:rPr>
              <a:t>people</a:t>
            </a:r>
            <a:r>
              <a:rPr lang="en-US" dirty="0"/>
              <a:t> who influenced you (friends, families, pastors, classmates, spouses, church members</a:t>
            </a:r>
          </a:p>
          <a:p>
            <a:pPr eaLnBrk="0" hangingPunct="0">
              <a:buFont typeface="Arial" charset="0"/>
              <a:buChar char="•"/>
            </a:pPr>
            <a:r>
              <a:rPr lang="en-US" dirty="0"/>
              <a:t>List significant </a:t>
            </a:r>
            <a:r>
              <a:rPr lang="en-US" dirty="0">
                <a:solidFill>
                  <a:srgbClr val="FF0000"/>
                </a:solidFill>
              </a:rPr>
              <a:t>circumstances</a:t>
            </a:r>
            <a:r>
              <a:rPr lang="en-US" dirty="0"/>
              <a:t> that affected your life’s direction including incidents or statements made about you before birth (childhood experiences, conflict with parents, societal changes</a:t>
            </a:r>
          </a:p>
          <a:p>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8</a:t>
            </a:fld>
            <a:endParaRPr lang="en-US"/>
          </a:p>
        </p:txBody>
      </p:sp>
    </p:spTree>
    <p:extLst>
      <p:ext uri="{BB962C8B-B14F-4D97-AF65-F5344CB8AC3E}">
        <p14:creationId xmlns:p14="http://schemas.microsoft.com/office/powerpoint/2010/main" val="59030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Building</a:t>
            </a:r>
            <a:r>
              <a:rPr lang="en-US" baseline="0" dirty="0"/>
              <a:t> a post-it not timeline</a:t>
            </a:r>
          </a:p>
          <a:p>
            <a:endParaRPr lang="en-US" baseline="0" dirty="0"/>
          </a:p>
          <a:p>
            <a:r>
              <a:rPr lang="en-US" baseline="0" dirty="0"/>
              <a:t>2. Identify those that were painful</a:t>
            </a:r>
          </a:p>
          <a:p>
            <a:endParaRPr lang="en-US" baseline="0" dirty="0"/>
          </a:p>
          <a:p>
            <a:r>
              <a:rPr lang="en-US" baseline="0" dirty="0"/>
              <a:t>Replace yellow with pink</a:t>
            </a:r>
          </a:p>
          <a:p>
            <a:endParaRPr lang="en-US" baseline="0"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9</a:t>
            </a:fld>
            <a:endParaRPr lang="en-US"/>
          </a:p>
        </p:txBody>
      </p:sp>
    </p:spTree>
    <p:extLst>
      <p:ext uri="{BB962C8B-B14F-4D97-AF65-F5344CB8AC3E}">
        <p14:creationId xmlns:p14="http://schemas.microsoft.com/office/powerpoint/2010/main" val="158906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41C566-B142-4819-B284-37618D876F65}" type="slidenum">
              <a:rPr lang="en-US" smtClean="0"/>
              <a:pPr>
                <a:defRPr/>
              </a:pPr>
              <a:t>‹#›</a:t>
            </a:fld>
            <a:endParaRPr lang="en-US"/>
          </a:p>
        </p:txBody>
      </p:sp>
    </p:spTree>
    <p:extLst>
      <p:ext uri="{BB962C8B-B14F-4D97-AF65-F5344CB8AC3E}">
        <p14:creationId xmlns:p14="http://schemas.microsoft.com/office/powerpoint/2010/main" val="448252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7E41BB-B733-40DE-8651-F2D838412BCD}" type="slidenum">
              <a:rPr lang="en-US" smtClean="0"/>
              <a:pPr>
                <a:defRPr/>
              </a:pPr>
              <a:t>‹#›</a:t>
            </a:fld>
            <a:endParaRPr lang="en-US"/>
          </a:p>
        </p:txBody>
      </p:sp>
    </p:spTree>
    <p:extLst>
      <p:ext uri="{BB962C8B-B14F-4D97-AF65-F5344CB8AC3E}">
        <p14:creationId xmlns:p14="http://schemas.microsoft.com/office/powerpoint/2010/main" val="1924346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62F958-F52C-4300-A75D-842AE0FC5819}" type="slidenum">
              <a:rPr lang="en-US" smtClean="0"/>
              <a:pPr>
                <a:defRPr/>
              </a:pPr>
              <a:t>‹#›</a:t>
            </a:fld>
            <a:endParaRPr lang="en-US"/>
          </a:p>
        </p:txBody>
      </p:sp>
    </p:spTree>
    <p:extLst>
      <p:ext uri="{BB962C8B-B14F-4D97-AF65-F5344CB8AC3E}">
        <p14:creationId xmlns:p14="http://schemas.microsoft.com/office/powerpoint/2010/main" val="139205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92251" y="563564"/>
            <a:ext cx="10333567" cy="941387"/>
          </a:xfrm>
        </p:spPr>
        <p:txBody>
          <a:bodyPr/>
          <a:lstStyle/>
          <a:p>
            <a:r>
              <a:rPr lang="en-US"/>
              <a:t>Click to edit Master title style</a:t>
            </a:r>
          </a:p>
        </p:txBody>
      </p:sp>
      <p:sp>
        <p:nvSpPr>
          <p:cNvPr id="3" name="Text Placeholder 2"/>
          <p:cNvSpPr>
            <a:spLocks noGrp="1"/>
          </p:cNvSpPr>
          <p:nvPr>
            <p:ph type="body" sz="half" idx="1"/>
          </p:nvPr>
        </p:nvSpPr>
        <p:spPr>
          <a:xfrm>
            <a:off x="1820334" y="2017713"/>
            <a:ext cx="49572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80767" y="2017713"/>
            <a:ext cx="4959351" cy="4114800"/>
          </a:xfrm>
        </p:spPr>
        <p:txBody>
          <a:bodyPr>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pPr>
              <a:defRPr/>
            </a:pPr>
            <a:fld id="{4470A049-F041-4437-B803-2B60EB4772CB}" type="slidenum">
              <a:rPr lang="en-US"/>
              <a:pPr>
                <a:defRPr/>
              </a:pPr>
              <a:t>‹#›</a:t>
            </a:fld>
            <a:endParaRPr lang="en-US"/>
          </a:p>
        </p:txBody>
      </p:sp>
    </p:spTree>
    <p:extLst>
      <p:ext uri="{BB962C8B-B14F-4D97-AF65-F5344CB8AC3E}">
        <p14:creationId xmlns:p14="http://schemas.microsoft.com/office/powerpoint/2010/main" val="1548071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DA033B-AAA9-497D-9CCB-0E25848F2D86}" type="slidenum">
              <a:rPr lang="en-US" smtClean="0"/>
              <a:pPr>
                <a:defRPr/>
              </a:pPr>
              <a:t>‹#›</a:t>
            </a:fld>
            <a:endParaRPr lang="en-US"/>
          </a:p>
        </p:txBody>
      </p:sp>
    </p:spTree>
    <p:extLst>
      <p:ext uri="{BB962C8B-B14F-4D97-AF65-F5344CB8AC3E}">
        <p14:creationId xmlns:p14="http://schemas.microsoft.com/office/powerpoint/2010/main" val="401906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8C066A-65B2-453D-902E-2080F9E2F2DB}" type="slidenum">
              <a:rPr lang="en-US" smtClean="0"/>
              <a:pPr>
                <a:defRPr/>
              </a:pPr>
              <a:t>‹#›</a:t>
            </a:fld>
            <a:endParaRPr lang="en-US"/>
          </a:p>
        </p:txBody>
      </p:sp>
    </p:spTree>
    <p:extLst>
      <p:ext uri="{BB962C8B-B14F-4D97-AF65-F5344CB8AC3E}">
        <p14:creationId xmlns:p14="http://schemas.microsoft.com/office/powerpoint/2010/main" val="1012307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E9A816-7A45-464C-926E-05DBF1824140}" type="slidenum">
              <a:rPr lang="en-US" smtClean="0"/>
              <a:pPr>
                <a:defRPr/>
              </a:pPr>
              <a:t>‹#›</a:t>
            </a:fld>
            <a:endParaRPr lang="en-US"/>
          </a:p>
        </p:txBody>
      </p:sp>
    </p:spTree>
    <p:extLst>
      <p:ext uri="{BB962C8B-B14F-4D97-AF65-F5344CB8AC3E}">
        <p14:creationId xmlns:p14="http://schemas.microsoft.com/office/powerpoint/2010/main" val="1490297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E22EBC5-C0CC-4FE4-A094-A9C4BC6901D4}" type="slidenum">
              <a:rPr lang="en-US" smtClean="0"/>
              <a:pPr>
                <a:defRPr/>
              </a:pPr>
              <a:t>‹#›</a:t>
            </a:fld>
            <a:endParaRPr lang="en-US"/>
          </a:p>
        </p:txBody>
      </p:sp>
    </p:spTree>
    <p:extLst>
      <p:ext uri="{BB962C8B-B14F-4D97-AF65-F5344CB8AC3E}">
        <p14:creationId xmlns:p14="http://schemas.microsoft.com/office/powerpoint/2010/main" val="1331063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A5F0FF-3A62-4FA7-B33C-7F25842B712F}" type="slidenum">
              <a:rPr lang="en-US" smtClean="0"/>
              <a:pPr>
                <a:defRPr/>
              </a:pPr>
              <a:t>‹#›</a:t>
            </a:fld>
            <a:endParaRPr lang="en-US"/>
          </a:p>
        </p:txBody>
      </p:sp>
    </p:spTree>
    <p:extLst>
      <p:ext uri="{BB962C8B-B14F-4D97-AF65-F5344CB8AC3E}">
        <p14:creationId xmlns:p14="http://schemas.microsoft.com/office/powerpoint/2010/main" val="853598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37C710-7D92-4D1C-93B3-7332FDBEB67B}" type="slidenum">
              <a:rPr lang="en-US" smtClean="0"/>
              <a:pPr>
                <a:defRPr/>
              </a:pPr>
              <a:t>‹#›</a:t>
            </a:fld>
            <a:endParaRPr lang="en-US"/>
          </a:p>
        </p:txBody>
      </p:sp>
    </p:spTree>
    <p:extLst>
      <p:ext uri="{BB962C8B-B14F-4D97-AF65-F5344CB8AC3E}">
        <p14:creationId xmlns:p14="http://schemas.microsoft.com/office/powerpoint/2010/main" val="1230992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9F4C61-77FF-4E0C-BC20-537894294C01}" type="slidenum">
              <a:rPr lang="en-US" smtClean="0"/>
              <a:pPr>
                <a:defRPr/>
              </a:pPr>
              <a:t>‹#›</a:t>
            </a:fld>
            <a:endParaRPr lang="en-US"/>
          </a:p>
        </p:txBody>
      </p:sp>
    </p:spTree>
    <p:extLst>
      <p:ext uri="{BB962C8B-B14F-4D97-AF65-F5344CB8AC3E}">
        <p14:creationId xmlns:p14="http://schemas.microsoft.com/office/powerpoint/2010/main" val="42693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E51089-5A9A-4421-840F-1116BC49BE77}" type="slidenum">
              <a:rPr lang="en-US" smtClean="0"/>
              <a:pPr>
                <a:defRPr/>
              </a:pPr>
              <a:t>‹#›</a:t>
            </a:fld>
            <a:endParaRPr lang="en-US"/>
          </a:p>
        </p:txBody>
      </p:sp>
    </p:spTree>
    <p:extLst>
      <p:ext uri="{BB962C8B-B14F-4D97-AF65-F5344CB8AC3E}">
        <p14:creationId xmlns:p14="http://schemas.microsoft.com/office/powerpoint/2010/main" val="796907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D5786D1-2A0A-4B15-A92D-A982B71274FF}" type="slidenum">
              <a:rPr lang="en-US" smtClean="0"/>
              <a:pPr>
                <a:defRPr/>
              </a:pPr>
              <a:t>‹#›</a:t>
            </a:fld>
            <a:endParaRPr lang="en-US"/>
          </a:p>
        </p:txBody>
      </p:sp>
    </p:spTree>
    <p:extLst>
      <p:ext uri="{BB962C8B-B14F-4D97-AF65-F5344CB8AC3E}">
        <p14:creationId xmlns:p14="http://schemas.microsoft.com/office/powerpoint/2010/main" val="1290663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2" y="0"/>
            <a:ext cx="12259062" cy="6858000"/>
          </a:xfrm>
          <a:prstGeom prst="rect">
            <a:avLst/>
          </a:prstGeom>
        </p:spPr>
      </p:pic>
      <p:sp>
        <p:nvSpPr>
          <p:cNvPr id="13314" name="Rectangle 2"/>
          <p:cNvSpPr>
            <a:spLocks noGrp="1" noChangeArrowheads="1"/>
          </p:cNvSpPr>
          <p:nvPr>
            <p:ph type="ctrTitle"/>
          </p:nvPr>
        </p:nvSpPr>
        <p:spPr>
          <a:xfrm>
            <a:off x="2133600" y="4495800"/>
            <a:ext cx="7458462" cy="812180"/>
          </a:xfrm>
        </p:spPr>
        <p:txBody>
          <a:bodyPr>
            <a:normAutofit/>
          </a:bodyPr>
          <a:lstStyle/>
          <a:p>
            <a:pPr marL="1028700" indent="-1028700" eaLnBrk="1" hangingPunct="1">
              <a:defRPr/>
            </a:pPr>
            <a:r>
              <a:rPr lang="en-US" sz="4000" dirty="0">
                <a:solidFill>
                  <a:srgbClr val="FFFF00"/>
                </a:solidFill>
              </a:rPr>
              <a:t>   </a:t>
            </a:r>
            <a:r>
              <a:rPr lang="en-US" sz="4800" b="1" dirty="0"/>
              <a:t>Personal Time Line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292804" y="283521"/>
            <a:ext cx="12177532" cy="1087732"/>
          </a:xfrm>
        </p:spPr>
        <p:txBody>
          <a:bodyPr vert="horz" wrap="square" lIns="90487" tIns="44450" rIns="90487" bIns="44450" numCol="1" anchor="ctr" anchorCtr="0" compatLnSpc="1">
            <a:prstTxWarp prst="textNoShape">
              <a:avLst/>
            </a:prstTxWarp>
            <a:normAutofit fontScale="90000"/>
          </a:bodyPr>
          <a:lstStyle/>
          <a:p>
            <a:pPr lvl="1"/>
            <a:br>
              <a:rPr lang="en-US" sz="3600" dirty="0">
                <a:ea typeface="ＭＳ Ｐゴシック"/>
              </a:rPr>
            </a:br>
            <a:r>
              <a:rPr lang="en-US" sz="3600" dirty="0">
                <a:ea typeface="ＭＳ Ｐゴシック"/>
                <a:cs typeface="ＭＳ Ｐゴシック"/>
              </a:rPr>
              <a:t>Chronological Ordering On Poster Board</a:t>
            </a:r>
          </a:p>
        </p:txBody>
      </p:sp>
      <p:sp>
        <p:nvSpPr>
          <p:cNvPr id="38914" name="Rectangle 1027"/>
          <p:cNvSpPr>
            <a:spLocks noChangeArrowheads="1"/>
          </p:cNvSpPr>
          <p:nvPr/>
        </p:nvSpPr>
        <p:spPr bwMode="auto">
          <a:xfrm>
            <a:off x="533400" y="1524000"/>
            <a:ext cx="11049000" cy="4648199"/>
          </a:xfrm>
          <a:prstGeom prst="rect">
            <a:avLst/>
          </a:prstGeom>
          <a:solidFill>
            <a:srgbClr val="FFFFFF"/>
          </a:solidFill>
          <a:ln w="12700">
            <a:solidFill>
              <a:schemeClr val="bg2"/>
            </a:solidFill>
            <a:miter lim="800000"/>
            <a:headEnd/>
            <a:tailEnd/>
          </a:ln>
        </p:spPr>
        <p:txBody>
          <a:bodyPr wrap="none" anchor="ctr"/>
          <a:lstStyle/>
          <a:p>
            <a:pPr algn="ctr" eaLnBrk="0" hangingPunct="0"/>
            <a:endParaRPr lang="ru-RU" i="1">
              <a:solidFill>
                <a:srgbClr val="FFFFFF"/>
              </a:solidFill>
              <a:latin typeface="Times New Roman" pitchFamily="18" charset="0"/>
            </a:endParaRPr>
          </a:p>
        </p:txBody>
      </p:sp>
      <p:sp>
        <p:nvSpPr>
          <p:cNvPr id="38915" name="Line 1028"/>
          <p:cNvSpPr>
            <a:spLocks noChangeShapeType="1"/>
          </p:cNvSpPr>
          <p:nvPr/>
        </p:nvSpPr>
        <p:spPr bwMode="auto">
          <a:xfrm>
            <a:off x="1011420" y="2362200"/>
            <a:ext cx="10083435" cy="0"/>
          </a:xfrm>
          <a:prstGeom prst="line">
            <a:avLst/>
          </a:prstGeom>
          <a:noFill/>
          <a:ln w="50800">
            <a:solidFill>
              <a:schemeClr val="bg2"/>
            </a:solidFill>
            <a:round/>
            <a:headEnd/>
            <a:tailEnd type="triangle" w="med" len="med"/>
          </a:ln>
        </p:spPr>
        <p:txBody>
          <a:bodyPr wrap="none" anchor="ctr"/>
          <a:lstStyle/>
          <a:p>
            <a:endParaRPr lang="en-US"/>
          </a:p>
        </p:txBody>
      </p:sp>
      <p:sp>
        <p:nvSpPr>
          <p:cNvPr id="38916" name="Line 1029"/>
          <p:cNvSpPr>
            <a:spLocks noChangeShapeType="1"/>
          </p:cNvSpPr>
          <p:nvPr/>
        </p:nvSpPr>
        <p:spPr bwMode="auto">
          <a:xfrm>
            <a:off x="991051" y="4557713"/>
            <a:ext cx="10124175" cy="0"/>
          </a:xfrm>
          <a:prstGeom prst="line">
            <a:avLst/>
          </a:prstGeom>
          <a:noFill/>
          <a:ln w="25400">
            <a:solidFill>
              <a:schemeClr val="bg2"/>
            </a:solidFill>
            <a:prstDash val="lgDash"/>
            <a:round/>
            <a:headEnd/>
            <a:tailEnd/>
          </a:ln>
        </p:spPr>
        <p:txBody>
          <a:bodyPr wrap="none" anchor="ctr"/>
          <a:lstStyle/>
          <a:p>
            <a:endParaRPr lang="en-US"/>
          </a:p>
        </p:txBody>
      </p:sp>
      <p:sp>
        <p:nvSpPr>
          <p:cNvPr id="38917" name="Rectangle 1030"/>
          <p:cNvSpPr>
            <a:spLocks noChangeArrowheads="1"/>
          </p:cNvSpPr>
          <p:nvPr/>
        </p:nvSpPr>
        <p:spPr bwMode="auto">
          <a:xfrm>
            <a:off x="2260966" y="2593016"/>
            <a:ext cx="370745" cy="229708"/>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18" name="Rectangle 1031"/>
          <p:cNvSpPr>
            <a:spLocks noChangeArrowheads="1"/>
          </p:cNvSpPr>
          <p:nvPr/>
        </p:nvSpPr>
        <p:spPr bwMode="auto">
          <a:xfrm>
            <a:off x="2260966" y="2878766"/>
            <a:ext cx="370745" cy="229708"/>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19" name="Rectangle 1032"/>
          <p:cNvSpPr>
            <a:spLocks noChangeArrowheads="1"/>
          </p:cNvSpPr>
          <p:nvPr/>
        </p:nvSpPr>
        <p:spPr bwMode="auto">
          <a:xfrm>
            <a:off x="2260966" y="3164516"/>
            <a:ext cx="370745" cy="229708"/>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38920" name="Rectangle 1033"/>
          <p:cNvSpPr>
            <a:spLocks noChangeArrowheads="1"/>
          </p:cNvSpPr>
          <p:nvPr/>
        </p:nvSpPr>
        <p:spPr bwMode="auto">
          <a:xfrm>
            <a:off x="2260966" y="3450266"/>
            <a:ext cx="370745" cy="229708"/>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1" name="Rectangle 1034"/>
          <p:cNvSpPr>
            <a:spLocks noChangeArrowheads="1"/>
          </p:cNvSpPr>
          <p:nvPr/>
        </p:nvSpPr>
        <p:spPr bwMode="auto">
          <a:xfrm>
            <a:off x="2260966" y="3736016"/>
            <a:ext cx="370745" cy="229708"/>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2" name="Rectangle 1035"/>
          <p:cNvSpPr>
            <a:spLocks noChangeArrowheads="1"/>
          </p:cNvSpPr>
          <p:nvPr/>
        </p:nvSpPr>
        <p:spPr bwMode="auto">
          <a:xfrm>
            <a:off x="2260966" y="4021766"/>
            <a:ext cx="370745" cy="229708"/>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3" name="Rectangle 1036"/>
          <p:cNvSpPr>
            <a:spLocks noChangeArrowheads="1"/>
          </p:cNvSpPr>
          <p:nvPr/>
        </p:nvSpPr>
        <p:spPr bwMode="auto">
          <a:xfrm>
            <a:off x="2972166" y="2593016"/>
            <a:ext cx="370745" cy="229708"/>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4" name="Line 1037"/>
          <p:cNvSpPr>
            <a:spLocks noChangeShapeType="1"/>
          </p:cNvSpPr>
          <p:nvPr/>
        </p:nvSpPr>
        <p:spPr bwMode="auto">
          <a:xfrm flipV="1">
            <a:off x="2652980" y="2638535"/>
            <a:ext cx="501117" cy="1783612"/>
          </a:xfrm>
          <a:prstGeom prst="line">
            <a:avLst/>
          </a:prstGeom>
          <a:noFill/>
          <a:ln w="12700">
            <a:solidFill>
              <a:schemeClr val="bg2"/>
            </a:solidFill>
            <a:round/>
            <a:headEnd/>
            <a:tailEnd type="triangle" w="med" len="med"/>
          </a:ln>
        </p:spPr>
        <p:txBody>
          <a:bodyPr wrap="none" anchor="ct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692276" y="1819276"/>
            <a:ext cx="8823325" cy="3362325"/>
          </a:xfrm>
          <a:prstGeom prst="rect">
            <a:avLst/>
          </a:prstGeom>
          <a:solidFill>
            <a:srgbClr val="FFFFFF"/>
          </a:solidFill>
          <a:ln w="12700">
            <a:solidFill>
              <a:schemeClr val="bg2"/>
            </a:solidFill>
            <a:miter lim="800000"/>
            <a:headEnd/>
            <a:tailEnd/>
          </a:ln>
        </p:spPr>
        <p:txBody>
          <a:bodyPr wrap="none" anchor="ctr"/>
          <a:lstStyle/>
          <a:p>
            <a:pPr algn="ctr" eaLnBrk="0" hangingPunct="0"/>
            <a:endParaRPr lang="ru-RU" i="1">
              <a:solidFill>
                <a:srgbClr val="FFFFFF"/>
              </a:solidFill>
              <a:latin typeface="Times New Roman" pitchFamily="18" charset="0"/>
            </a:endParaRPr>
          </a:p>
        </p:txBody>
      </p:sp>
      <p:sp>
        <p:nvSpPr>
          <p:cNvPr id="40963" name="Line 4"/>
          <p:cNvSpPr>
            <a:spLocks noChangeShapeType="1"/>
          </p:cNvSpPr>
          <p:nvPr/>
        </p:nvSpPr>
        <p:spPr bwMode="auto">
          <a:xfrm>
            <a:off x="2124076" y="2457450"/>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40964" name="Line 5"/>
          <p:cNvSpPr>
            <a:spLocks noChangeShapeType="1"/>
          </p:cNvSpPr>
          <p:nvPr/>
        </p:nvSpPr>
        <p:spPr bwMode="auto">
          <a:xfrm>
            <a:off x="2108201" y="4514850"/>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40965" name="Rectangle 6"/>
          <p:cNvSpPr>
            <a:spLocks noChangeArrowheads="1"/>
          </p:cNvSpPr>
          <p:nvPr/>
        </p:nvSpPr>
        <p:spPr bwMode="auto">
          <a:xfrm>
            <a:off x="2963864"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6" name="Rectangle 7"/>
          <p:cNvSpPr>
            <a:spLocks noChangeArrowheads="1"/>
          </p:cNvSpPr>
          <p:nvPr/>
        </p:nvSpPr>
        <p:spPr bwMode="auto">
          <a:xfrm>
            <a:off x="2963864" y="2957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7" name="Rectangle 8"/>
          <p:cNvSpPr>
            <a:spLocks noChangeArrowheads="1"/>
          </p:cNvSpPr>
          <p:nvPr/>
        </p:nvSpPr>
        <p:spPr bwMode="auto">
          <a:xfrm>
            <a:off x="2963864" y="3243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8" name="Rectangle 9"/>
          <p:cNvSpPr>
            <a:spLocks noChangeArrowheads="1"/>
          </p:cNvSpPr>
          <p:nvPr/>
        </p:nvSpPr>
        <p:spPr bwMode="auto">
          <a:xfrm>
            <a:off x="2963864" y="3529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9" name="Rectangle 10"/>
          <p:cNvSpPr>
            <a:spLocks noChangeArrowheads="1"/>
          </p:cNvSpPr>
          <p:nvPr/>
        </p:nvSpPr>
        <p:spPr bwMode="auto">
          <a:xfrm>
            <a:off x="2963864" y="3814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0" name="Rectangle 11"/>
          <p:cNvSpPr>
            <a:spLocks noChangeArrowheads="1"/>
          </p:cNvSpPr>
          <p:nvPr/>
        </p:nvSpPr>
        <p:spPr bwMode="auto">
          <a:xfrm>
            <a:off x="2963864" y="4100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0971" name="Rectangle 12"/>
          <p:cNvSpPr>
            <a:spLocks noChangeArrowheads="1"/>
          </p:cNvSpPr>
          <p:nvPr/>
        </p:nvSpPr>
        <p:spPr bwMode="auto">
          <a:xfrm>
            <a:off x="3675064"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2" name="Line 13"/>
          <p:cNvSpPr>
            <a:spLocks noChangeShapeType="1"/>
          </p:cNvSpPr>
          <p:nvPr/>
        </p:nvSpPr>
        <p:spPr bwMode="auto">
          <a:xfrm flipV="1">
            <a:off x="3370264" y="2895600"/>
            <a:ext cx="390525" cy="1257300"/>
          </a:xfrm>
          <a:prstGeom prst="line">
            <a:avLst/>
          </a:prstGeom>
          <a:noFill/>
          <a:ln w="12700">
            <a:solidFill>
              <a:schemeClr val="bg2"/>
            </a:solidFill>
            <a:round/>
            <a:headEnd/>
            <a:tailEnd type="triangle" w="med" len="med"/>
          </a:ln>
        </p:spPr>
        <p:txBody>
          <a:bodyPr wrap="none" anchor="ctr"/>
          <a:lstStyle/>
          <a:p>
            <a:endParaRPr lang="en-US"/>
          </a:p>
        </p:txBody>
      </p:sp>
      <p:sp>
        <p:nvSpPr>
          <p:cNvPr id="40973" name="Rectangle 14"/>
          <p:cNvSpPr>
            <a:spLocks noChangeArrowheads="1"/>
          </p:cNvSpPr>
          <p:nvPr/>
        </p:nvSpPr>
        <p:spPr bwMode="auto">
          <a:xfrm>
            <a:off x="2395539" y="2667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4" name="Rectangle 15"/>
          <p:cNvSpPr>
            <a:spLocks noChangeArrowheads="1"/>
          </p:cNvSpPr>
          <p:nvPr/>
        </p:nvSpPr>
        <p:spPr bwMode="auto">
          <a:xfrm>
            <a:off x="2395539" y="2952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5" name="Rectangle 16"/>
          <p:cNvSpPr>
            <a:spLocks noChangeArrowheads="1"/>
          </p:cNvSpPr>
          <p:nvPr/>
        </p:nvSpPr>
        <p:spPr bwMode="auto">
          <a:xfrm>
            <a:off x="2395539" y="3238501"/>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0976" name="Rectangle 17"/>
          <p:cNvSpPr>
            <a:spLocks noChangeArrowheads="1"/>
          </p:cNvSpPr>
          <p:nvPr/>
        </p:nvSpPr>
        <p:spPr bwMode="auto">
          <a:xfrm>
            <a:off x="2395539" y="35242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7" name="Rectangle 18"/>
          <p:cNvSpPr>
            <a:spLocks noChangeArrowheads="1"/>
          </p:cNvSpPr>
          <p:nvPr/>
        </p:nvSpPr>
        <p:spPr bwMode="auto">
          <a:xfrm>
            <a:off x="2395539" y="3810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8" name="Rectangle 19"/>
          <p:cNvSpPr>
            <a:spLocks noChangeArrowheads="1"/>
          </p:cNvSpPr>
          <p:nvPr/>
        </p:nvSpPr>
        <p:spPr bwMode="auto">
          <a:xfrm>
            <a:off x="2395539" y="4095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20" name="Rectangle 1026">
            <a:extLst>
              <a:ext uri="{FF2B5EF4-FFF2-40B4-BE49-F238E27FC236}">
                <a16:creationId xmlns:a16="http://schemas.microsoft.com/office/drawing/2014/main" id="{0BBB32FE-7BE2-5A4C-B845-B77CCAD486E3}"/>
              </a:ext>
            </a:extLst>
          </p:cNvPr>
          <p:cNvSpPr txBox="1">
            <a:spLocks noChangeArrowheads="1"/>
          </p:cNvSpPr>
          <p:nvPr/>
        </p:nvSpPr>
        <p:spPr>
          <a:xfrm>
            <a:off x="533400" y="460081"/>
            <a:ext cx="12177532" cy="1087732"/>
          </a:xfrm>
          <a:prstGeom prst="rect">
            <a:avLst/>
          </a:prstGeom>
        </p:spPr>
        <p:txBody>
          <a:bodyPr vert="horz" wrap="square" lIns="90487" tIns="44450" rIns="90487" bIns="44450" numCol="1" rtlCol="0" anchor="ctr" anchorCtr="0" compatLnSpc="1">
            <a:prstTxWarp prst="textNoShape">
              <a:avLst/>
            </a:prstTxWarp>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fontAlgn="auto">
              <a:spcBef>
                <a:spcPts val="0"/>
              </a:spcBef>
              <a:spcAft>
                <a:spcPts val="0"/>
              </a:spcAft>
            </a:pPr>
            <a:br>
              <a:rPr lang="en-US" sz="3600" kern="0" dirty="0">
                <a:solidFill>
                  <a:sysClr val="windowText" lastClr="000000"/>
                </a:solidFill>
                <a:ea typeface="ＭＳ Ｐゴシック"/>
              </a:rPr>
            </a:br>
            <a:r>
              <a:rPr lang="en-US" sz="3600" kern="0" dirty="0">
                <a:solidFill>
                  <a:sysClr val="windowText" lastClr="000000"/>
                </a:solidFill>
                <a:ea typeface="ＭＳ Ｐゴシック"/>
                <a:cs typeface="ＭＳ Ｐゴシック"/>
              </a:rPr>
              <a:t>Chronological Ordering On Poster Board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692276" y="1819276"/>
            <a:ext cx="8823325" cy="3362325"/>
          </a:xfrm>
          <a:prstGeom prst="rect">
            <a:avLst/>
          </a:prstGeom>
          <a:solidFill>
            <a:srgbClr val="FFFFFF"/>
          </a:solidFill>
          <a:ln w="12700">
            <a:solidFill>
              <a:schemeClr val="bg2"/>
            </a:solidFill>
            <a:miter lim="800000"/>
            <a:headEnd/>
            <a:tailEnd/>
          </a:ln>
        </p:spPr>
        <p:txBody>
          <a:bodyPr wrap="none" anchor="ctr"/>
          <a:lstStyle/>
          <a:p>
            <a:pPr algn="ctr" eaLnBrk="0" hangingPunct="0"/>
            <a:endParaRPr lang="ru-RU" i="1">
              <a:solidFill>
                <a:srgbClr val="FFFFFF"/>
              </a:solidFill>
              <a:latin typeface="Times New Roman" pitchFamily="18" charset="0"/>
            </a:endParaRPr>
          </a:p>
        </p:txBody>
      </p:sp>
      <p:sp>
        <p:nvSpPr>
          <p:cNvPr id="43011" name="Line 4"/>
          <p:cNvSpPr>
            <a:spLocks noChangeShapeType="1"/>
          </p:cNvSpPr>
          <p:nvPr/>
        </p:nvSpPr>
        <p:spPr bwMode="auto">
          <a:xfrm>
            <a:off x="2124076" y="2457450"/>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43012" name="Line 5"/>
          <p:cNvSpPr>
            <a:spLocks noChangeShapeType="1"/>
          </p:cNvSpPr>
          <p:nvPr/>
        </p:nvSpPr>
        <p:spPr bwMode="auto">
          <a:xfrm>
            <a:off x="2108201" y="4514850"/>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43013" name="Rectangle 6"/>
          <p:cNvSpPr>
            <a:spLocks noChangeArrowheads="1"/>
          </p:cNvSpPr>
          <p:nvPr/>
        </p:nvSpPr>
        <p:spPr bwMode="auto">
          <a:xfrm>
            <a:off x="2963864"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4" name="Rectangle 7"/>
          <p:cNvSpPr>
            <a:spLocks noChangeArrowheads="1"/>
          </p:cNvSpPr>
          <p:nvPr/>
        </p:nvSpPr>
        <p:spPr bwMode="auto">
          <a:xfrm>
            <a:off x="2963864" y="2957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5" name="Rectangle 8"/>
          <p:cNvSpPr>
            <a:spLocks noChangeArrowheads="1"/>
          </p:cNvSpPr>
          <p:nvPr/>
        </p:nvSpPr>
        <p:spPr bwMode="auto">
          <a:xfrm>
            <a:off x="2963864" y="3243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6" name="Rectangle 9"/>
          <p:cNvSpPr>
            <a:spLocks noChangeArrowheads="1"/>
          </p:cNvSpPr>
          <p:nvPr/>
        </p:nvSpPr>
        <p:spPr bwMode="auto">
          <a:xfrm>
            <a:off x="2963864" y="3529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7" name="Rectangle 10"/>
          <p:cNvSpPr>
            <a:spLocks noChangeArrowheads="1"/>
          </p:cNvSpPr>
          <p:nvPr/>
        </p:nvSpPr>
        <p:spPr bwMode="auto">
          <a:xfrm>
            <a:off x="2963864" y="3814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8" name="Rectangle 11"/>
          <p:cNvSpPr>
            <a:spLocks noChangeArrowheads="1"/>
          </p:cNvSpPr>
          <p:nvPr/>
        </p:nvSpPr>
        <p:spPr bwMode="auto">
          <a:xfrm>
            <a:off x="2963864" y="4100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19" name="Rectangle 12"/>
          <p:cNvSpPr>
            <a:spLocks noChangeArrowheads="1"/>
          </p:cNvSpPr>
          <p:nvPr/>
        </p:nvSpPr>
        <p:spPr bwMode="auto">
          <a:xfrm>
            <a:off x="2395539" y="2667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0" name="Rectangle 13"/>
          <p:cNvSpPr>
            <a:spLocks noChangeArrowheads="1"/>
          </p:cNvSpPr>
          <p:nvPr/>
        </p:nvSpPr>
        <p:spPr bwMode="auto">
          <a:xfrm>
            <a:off x="2395539" y="2952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1" name="Rectangle 14"/>
          <p:cNvSpPr>
            <a:spLocks noChangeArrowheads="1"/>
          </p:cNvSpPr>
          <p:nvPr/>
        </p:nvSpPr>
        <p:spPr bwMode="auto">
          <a:xfrm>
            <a:off x="2395539" y="3238501"/>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22" name="Rectangle 15"/>
          <p:cNvSpPr>
            <a:spLocks noChangeArrowheads="1"/>
          </p:cNvSpPr>
          <p:nvPr/>
        </p:nvSpPr>
        <p:spPr bwMode="auto">
          <a:xfrm>
            <a:off x="2395539" y="35242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3" name="Rectangle 16"/>
          <p:cNvSpPr>
            <a:spLocks noChangeArrowheads="1"/>
          </p:cNvSpPr>
          <p:nvPr/>
        </p:nvSpPr>
        <p:spPr bwMode="auto">
          <a:xfrm>
            <a:off x="2395539" y="3810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4" name="Rectangle 17"/>
          <p:cNvSpPr>
            <a:spLocks noChangeArrowheads="1"/>
          </p:cNvSpPr>
          <p:nvPr/>
        </p:nvSpPr>
        <p:spPr bwMode="auto">
          <a:xfrm>
            <a:off x="2395539" y="4095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5" name="Rectangle 18"/>
          <p:cNvSpPr>
            <a:spLocks noChangeArrowheads="1"/>
          </p:cNvSpPr>
          <p:nvPr/>
        </p:nvSpPr>
        <p:spPr bwMode="auto">
          <a:xfrm>
            <a:off x="4073526"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6" name="Rectangle 19"/>
          <p:cNvSpPr>
            <a:spLocks noChangeArrowheads="1"/>
          </p:cNvSpPr>
          <p:nvPr/>
        </p:nvSpPr>
        <p:spPr bwMode="auto">
          <a:xfrm>
            <a:off x="4073526" y="2957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27" name="Rectangle 20"/>
          <p:cNvSpPr>
            <a:spLocks noChangeArrowheads="1"/>
          </p:cNvSpPr>
          <p:nvPr/>
        </p:nvSpPr>
        <p:spPr bwMode="auto">
          <a:xfrm>
            <a:off x="4073526" y="3243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28" name="Rectangle 21"/>
          <p:cNvSpPr>
            <a:spLocks noChangeArrowheads="1"/>
          </p:cNvSpPr>
          <p:nvPr/>
        </p:nvSpPr>
        <p:spPr bwMode="auto">
          <a:xfrm>
            <a:off x="4073526" y="3529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9" name="Rectangle 22"/>
          <p:cNvSpPr>
            <a:spLocks noChangeArrowheads="1"/>
          </p:cNvSpPr>
          <p:nvPr/>
        </p:nvSpPr>
        <p:spPr bwMode="auto">
          <a:xfrm>
            <a:off x="4073526" y="3814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0" name="Rectangle 23"/>
          <p:cNvSpPr>
            <a:spLocks noChangeArrowheads="1"/>
          </p:cNvSpPr>
          <p:nvPr/>
        </p:nvSpPr>
        <p:spPr bwMode="auto">
          <a:xfrm>
            <a:off x="4073526" y="4100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1" name="Rectangle 24"/>
          <p:cNvSpPr>
            <a:spLocks noChangeArrowheads="1"/>
          </p:cNvSpPr>
          <p:nvPr/>
        </p:nvSpPr>
        <p:spPr bwMode="auto">
          <a:xfrm>
            <a:off x="4784726"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2" name="Line 25"/>
          <p:cNvSpPr>
            <a:spLocks noChangeShapeType="1"/>
          </p:cNvSpPr>
          <p:nvPr/>
        </p:nvSpPr>
        <p:spPr bwMode="auto">
          <a:xfrm flipV="1">
            <a:off x="4479926" y="2895600"/>
            <a:ext cx="390525" cy="1257300"/>
          </a:xfrm>
          <a:prstGeom prst="line">
            <a:avLst/>
          </a:prstGeom>
          <a:noFill/>
          <a:ln w="12700">
            <a:solidFill>
              <a:schemeClr val="bg2"/>
            </a:solidFill>
            <a:round/>
            <a:headEnd/>
            <a:tailEnd type="triangle" w="med" len="med"/>
          </a:ln>
        </p:spPr>
        <p:txBody>
          <a:bodyPr wrap="none" anchor="ctr"/>
          <a:lstStyle/>
          <a:p>
            <a:endParaRPr lang="en-US"/>
          </a:p>
        </p:txBody>
      </p:sp>
      <p:sp>
        <p:nvSpPr>
          <p:cNvPr id="43033" name="Rectangle 26"/>
          <p:cNvSpPr>
            <a:spLocks noChangeArrowheads="1"/>
          </p:cNvSpPr>
          <p:nvPr/>
        </p:nvSpPr>
        <p:spPr bwMode="auto">
          <a:xfrm>
            <a:off x="3505201" y="2667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4" name="Rectangle 27"/>
          <p:cNvSpPr>
            <a:spLocks noChangeArrowheads="1"/>
          </p:cNvSpPr>
          <p:nvPr/>
        </p:nvSpPr>
        <p:spPr bwMode="auto">
          <a:xfrm>
            <a:off x="3505201" y="2952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5" name="Rectangle 28"/>
          <p:cNvSpPr>
            <a:spLocks noChangeArrowheads="1"/>
          </p:cNvSpPr>
          <p:nvPr/>
        </p:nvSpPr>
        <p:spPr bwMode="auto">
          <a:xfrm>
            <a:off x="3505201" y="32385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6" name="Rectangle 29"/>
          <p:cNvSpPr>
            <a:spLocks noChangeArrowheads="1"/>
          </p:cNvSpPr>
          <p:nvPr/>
        </p:nvSpPr>
        <p:spPr bwMode="auto">
          <a:xfrm>
            <a:off x="3505201" y="35242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7" name="Rectangle 30"/>
          <p:cNvSpPr>
            <a:spLocks noChangeArrowheads="1"/>
          </p:cNvSpPr>
          <p:nvPr/>
        </p:nvSpPr>
        <p:spPr bwMode="auto">
          <a:xfrm>
            <a:off x="3505201" y="3810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8" name="Rectangle 31"/>
          <p:cNvSpPr>
            <a:spLocks noChangeArrowheads="1"/>
          </p:cNvSpPr>
          <p:nvPr/>
        </p:nvSpPr>
        <p:spPr bwMode="auto">
          <a:xfrm>
            <a:off x="3505201" y="4095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2" name="Rectangle 1026">
            <a:extLst>
              <a:ext uri="{FF2B5EF4-FFF2-40B4-BE49-F238E27FC236}">
                <a16:creationId xmlns:a16="http://schemas.microsoft.com/office/drawing/2014/main" id="{4A18B2BB-D4EA-CF44-BB2A-43B966C4F63D}"/>
              </a:ext>
            </a:extLst>
          </p:cNvPr>
          <p:cNvSpPr>
            <a:spLocks noGrp="1" noChangeArrowheads="1"/>
          </p:cNvSpPr>
          <p:nvPr>
            <p:ph type="title"/>
          </p:nvPr>
        </p:nvSpPr>
        <p:spPr>
          <a:xfrm>
            <a:off x="292804" y="283521"/>
            <a:ext cx="12177532" cy="1087732"/>
          </a:xfrm>
        </p:spPr>
        <p:txBody>
          <a:bodyPr vert="horz" wrap="square" lIns="90487" tIns="44450" rIns="90487" bIns="44450" numCol="1" anchor="ctr" anchorCtr="0" compatLnSpc="1">
            <a:prstTxWarp prst="textNoShape">
              <a:avLst/>
            </a:prstTxWarp>
            <a:normAutofit fontScale="90000"/>
          </a:bodyPr>
          <a:lstStyle/>
          <a:p>
            <a:pPr lvl="1"/>
            <a:br>
              <a:rPr lang="en-US" sz="3600" dirty="0">
                <a:ea typeface="ＭＳ Ｐゴシック"/>
              </a:rPr>
            </a:br>
            <a:r>
              <a:rPr lang="en-US" sz="3600" dirty="0">
                <a:ea typeface="ＭＳ Ｐゴシック"/>
                <a:cs typeface="ＭＳ Ｐゴシック"/>
              </a:rPr>
              <a:t>Chronological Ordering On Poster Board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676401" y="1776414"/>
            <a:ext cx="8805863" cy="3633787"/>
          </a:xfrm>
          <a:prstGeom prst="rect">
            <a:avLst/>
          </a:prstGeom>
          <a:solidFill>
            <a:srgbClr val="FFFFFF"/>
          </a:solidFill>
          <a:ln w="12700">
            <a:solidFill>
              <a:schemeClr val="bg2"/>
            </a:solidFill>
            <a:miter lim="800000"/>
            <a:headEnd/>
            <a:tailEnd/>
          </a:ln>
        </p:spPr>
        <p:txBody>
          <a:bodyPr wrap="none" anchor="ctr"/>
          <a:lstStyle/>
          <a:p>
            <a:endParaRPr lang="ru-RU"/>
          </a:p>
        </p:txBody>
      </p:sp>
      <p:sp>
        <p:nvSpPr>
          <p:cNvPr id="45059" name="Line 4"/>
          <p:cNvSpPr>
            <a:spLocks noChangeShapeType="1"/>
          </p:cNvSpPr>
          <p:nvPr/>
        </p:nvSpPr>
        <p:spPr bwMode="auto">
          <a:xfrm>
            <a:off x="2090739" y="2457450"/>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45060" name="Line 5"/>
          <p:cNvSpPr>
            <a:spLocks noChangeShapeType="1"/>
          </p:cNvSpPr>
          <p:nvPr/>
        </p:nvSpPr>
        <p:spPr bwMode="auto">
          <a:xfrm>
            <a:off x="2074864" y="4514850"/>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45061" name="Rectangle 6"/>
          <p:cNvSpPr>
            <a:spLocks noChangeArrowheads="1"/>
          </p:cNvSpPr>
          <p:nvPr/>
        </p:nvSpPr>
        <p:spPr bwMode="auto">
          <a:xfrm>
            <a:off x="22685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2" name="Rectangle 7"/>
          <p:cNvSpPr>
            <a:spLocks noChangeArrowheads="1"/>
          </p:cNvSpPr>
          <p:nvPr/>
        </p:nvSpPr>
        <p:spPr bwMode="auto">
          <a:xfrm>
            <a:off x="2268539" y="2862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63" name="Rectangle 8"/>
          <p:cNvSpPr>
            <a:spLocks noChangeArrowheads="1"/>
          </p:cNvSpPr>
          <p:nvPr/>
        </p:nvSpPr>
        <p:spPr bwMode="auto">
          <a:xfrm>
            <a:off x="22685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4" name="Rectangle 9"/>
          <p:cNvSpPr>
            <a:spLocks noChangeArrowheads="1"/>
          </p:cNvSpPr>
          <p:nvPr/>
        </p:nvSpPr>
        <p:spPr bwMode="auto">
          <a:xfrm>
            <a:off x="22685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5" name="Rectangle 10"/>
          <p:cNvSpPr>
            <a:spLocks noChangeArrowheads="1"/>
          </p:cNvSpPr>
          <p:nvPr/>
        </p:nvSpPr>
        <p:spPr bwMode="auto">
          <a:xfrm>
            <a:off x="22685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66" name="Rectangle 11"/>
          <p:cNvSpPr>
            <a:spLocks noChangeArrowheads="1"/>
          </p:cNvSpPr>
          <p:nvPr/>
        </p:nvSpPr>
        <p:spPr bwMode="auto">
          <a:xfrm>
            <a:off x="22685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7" name="Rectangle 12"/>
          <p:cNvSpPr>
            <a:spLocks noChangeArrowheads="1"/>
          </p:cNvSpPr>
          <p:nvPr/>
        </p:nvSpPr>
        <p:spPr bwMode="auto">
          <a:xfrm>
            <a:off x="2979739" y="2576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68" name="Rectangle 13"/>
          <p:cNvSpPr>
            <a:spLocks noChangeArrowheads="1"/>
          </p:cNvSpPr>
          <p:nvPr/>
        </p:nvSpPr>
        <p:spPr bwMode="auto">
          <a:xfrm>
            <a:off x="2979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9" name="Rectangle 14"/>
          <p:cNvSpPr>
            <a:spLocks noChangeArrowheads="1"/>
          </p:cNvSpPr>
          <p:nvPr/>
        </p:nvSpPr>
        <p:spPr bwMode="auto">
          <a:xfrm>
            <a:off x="29797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0" name="Rectangle 15"/>
          <p:cNvSpPr>
            <a:spLocks noChangeArrowheads="1"/>
          </p:cNvSpPr>
          <p:nvPr/>
        </p:nvSpPr>
        <p:spPr bwMode="auto">
          <a:xfrm>
            <a:off x="29797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1" name="Rectangle 16"/>
          <p:cNvSpPr>
            <a:spLocks noChangeArrowheads="1"/>
          </p:cNvSpPr>
          <p:nvPr/>
        </p:nvSpPr>
        <p:spPr bwMode="auto">
          <a:xfrm>
            <a:off x="29797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72" name="Rectangle 17"/>
          <p:cNvSpPr>
            <a:spLocks noChangeArrowheads="1"/>
          </p:cNvSpPr>
          <p:nvPr/>
        </p:nvSpPr>
        <p:spPr bwMode="auto">
          <a:xfrm>
            <a:off x="29797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3" name="Rectangle 18"/>
          <p:cNvSpPr>
            <a:spLocks noChangeArrowheads="1"/>
          </p:cNvSpPr>
          <p:nvPr/>
        </p:nvSpPr>
        <p:spPr bwMode="auto">
          <a:xfrm>
            <a:off x="36909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4" name="Rectangle 19"/>
          <p:cNvSpPr>
            <a:spLocks noChangeArrowheads="1"/>
          </p:cNvSpPr>
          <p:nvPr/>
        </p:nvSpPr>
        <p:spPr bwMode="auto">
          <a:xfrm>
            <a:off x="36909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5" name="Rectangle 20"/>
          <p:cNvSpPr>
            <a:spLocks noChangeArrowheads="1"/>
          </p:cNvSpPr>
          <p:nvPr/>
        </p:nvSpPr>
        <p:spPr bwMode="auto">
          <a:xfrm>
            <a:off x="36909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6" name="Rectangle 21"/>
          <p:cNvSpPr>
            <a:spLocks noChangeArrowheads="1"/>
          </p:cNvSpPr>
          <p:nvPr/>
        </p:nvSpPr>
        <p:spPr bwMode="auto">
          <a:xfrm>
            <a:off x="36909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7" name="Rectangle 22"/>
          <p:cNvSpPr>
            <a:spLocks noChangeArrowheads="1"/>
          </p:cNvSpPr>
          <p:nvPr/>
        </p:nvSpPr>
        <p:spPr bwMode="auto">
          <a:xfrm>
            <a:off x="36909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78" name="Rectangle 23"/>
          <p:cNvSpPr>
            <a:spLocks noChangeArrowheads="1"/>
          </p:cNvSpPr>
          <p:nvPr/>
        </p:nvSpPr>
        <p:spPr bwMode="auto">
          <a:xfrm>
            <a:off x="3690939" y="4005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79" name="Rectangle 24"/>
          <p:cNvSpPr>
            <a:spLocks noChangeArrowheads="1"/>
          </p:cNvSpPr>
          <p:nvPr/>
        </p:nvSpPr>
        <p:spPr bwMode="auto">
          <a:xfrm>
            <a:off x="46053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0" name="Rectangle 25"/>
          <p:cNvSpPr>
            <a:spLocks noChangeArrowheads="1"/>
          </p:cNvSpPr>
          <p:nvPr/>
        </p:nvSpPr>
        <p:spPr bwMode="auto">
          <a:xfrm>
            <a:off x="46053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1" name="Rectangle 26"/>
          <p:cNvSpPr>
            <a:spLocks noChangeArrowheads="1"/>
          </p:cNvSpPr>
          <p:nvPr/>
        </p:nvSpPr>
        <p:spPr bwMode="auto">
          <a:xfrm>
            <a:off x="4605339" y="31480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82" name="Rectangle 27"/>
          <p:cNvSpPr>
            <a:spLocks noChangeArrowheads="1"/>
          </p:cNvSpPr>
          <p:nvPr/>
        </p:nvSpPr>
        <p:spPr bwMode="auto">
          <a:xfrm>
            <a:off x="46053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3" name="Rectangle 28"/>
          <p:cNvSpPr>
            <a:spLocks noChangeArrowheads="1"/>
          </p:cNvSpPr>
          <p:nvPr/>
        </p:nvSpPr>
        <p:spPr bwMode="auto">
          <a:xfrm>
            <a:off x="46053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4" name="Rectangle 29"/>
          <p:cNvSpPr>
            <a:spLocks noChangeArrowheads="1"/>
          </p:cNvSpPr>
          <p:nvPr/>
        </p:nvSpPr>
        <p:spPr bwMode="auto">
          <a:xfrm>
            <a:off x="46053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5" name="Rectangle 30"/>
          <p:cNvSpPr>
            <a:spLocks noChangeArrowheads="1"/>
          </p:cNvSpPr>
          <p:nvPr/>
        </p:nvSpPr>
        <p:spPr bwMode="auto">
          <a:xfrm>
            <a:off x="53165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6" name="Rectangle 31"/>
          <p:cNvSpPr>
            <a:spLocks noChangeArrowheads="1"/>
          </p:cNvSpPr>
          <p:nvPr/>
        </p:nvSpPr>
        <p:spPr bwMode="auto">
          <a:xfrm>
            <a:off x="53165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7" name="Rectangle 32"/>
          <p:cNvSpPr>
            <a:spLocks noChangeArrowheads="1"/>
          </p:cNvSpPr>
          <p:nvPr/>
        </p:nvSpPr>
        <p:spPr bwMode="auto">
          <a:xfrm>
            <a:off x="53165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8" name="Rectangle 33"/>
          <p:cNvSpPr>
            <a:spLocks noChangeArrowheads="1"/>
          </p:cNvSpPr>
          <p:nvPr/>
        </p:nvSpPr>
        <p:spPr bwMode="auto">
          <a:xfrm>
            <a:off x="5316539" y="34337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89" name="Rectangle 34"/>
          <p:cNvSpPr>
            <a:spLocks noChangeArrowheads="1"/>
          </p:cNvSpPr>
          <p:nvPr/>
        </p:nvSpPr>
        <p:spPr bwMode="auto">
          <a:xfrm>
            <a:off x="53165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0" name="Rectangle 35"/>
          <p:cNvSpPr>
            <a:spLocks noChangeArrowheads="1"/>
          </p:cNvSpPr>
          <p:nvPr/>
        </p:nvSpPr>
        <p:spPr bwMode="auto">
          <a:xfrm>
            <a:off x="53165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1" name="Rectangle 36"/>
          <p:cNvSpPr>
            <a:spLocks noChangeArrowheads="1"/>
          </p:cNvSpPr>
          <p:nvPr/>
        </p:nvSpPr>
        <p:spPr bwMode="auto">
          <a:xfrm>
            <a:off x="60277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2" name="Rectangle 37"/>
          <p:cNvSpPr>
            <a:spLocks noChangeArrowheads="1"/>
          </p:cNvSpPr>
          <p:nvPr/>
        </p:nvSpPr>
        <p:spPr bwMode="auto">
          <a:xfrm>
            <a:off x="6027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3" name="Rectangle 38"/>
          <p:cNvSpPr>
            <a:spLocks noChangeArrowheads="1"/>
          </p:cNvSpPr>
          <p:nvPr/>
        </p:nvSpPr>
        <p:spPr bwMode="auto">
          <a:xfrm>
            <a:off x="6027739" y="31480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4" name="Rectangle 39"/>
          <p:cNvSpPr>
            <a:spLocks noChangeArrowheads="1"/>
          </p:cNvSpPr>
          <p:nvPr/>
        </p:nvSpPr>
        <p:spPr bwMode="auto">
          <a:xfrm>
            <a:off x="60277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5" name="Rectangle 40"/>
          <p:cNvSpPr>
            <a:spLocks noChangeArrowheads="1"/>
          </p:cNvSpPr>
          <p:nvPr/>
        </p:nvSpPr>
        <p:spPr bwMode="auto">
          <a:xfrm>
            <a:off x="60277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6" name="Rectangle 41"/>
          <p:cNvSpPr>
            <a:spLocks noChangeArrowheads="1"/>
          </p:cNvSpPr>
          <p:nvPr/>
        </p:nvSpPr>
        <p:spPr bwMode="auto">
          <a:xfrm>
            <a:off x="6027739" y="4005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7" name="Rectangle 42"/>
          <p:cNvSpPr>
            <a:spLocks noChangeArrowheads="1"/>
          </p:cNvSpPr>
          <p:nvPr/>
        </p:nvSpPr>
        <p:spPr bwMode="auto">
          <a:xfrm>
            <a:off x="6840539" y="2576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8" name="Rectangle 43"/>
          <p:cNvSpPr>
            <a:spLocks noChangeArrowheads="1"/>
          </p:cNvSpPr>
          <p:nvPr/>
        </p:nvSpPr>
        <p:spPr bwMode="auto">
          <a:xfrm>
            <a:off x="6840539" y="2862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9" name="Rectangle 44"/>
          <p:cNvSpPr>
            <a:spLocks noChangeArrowheads="1"/>
          </p:cNvSpPr>
          <p:nvPr/>
        </p:nvSpPr>
        <p:spPr bwMode="auto">
          <a:xfrm>
            <a:off x="68405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0" name="Rectangle 45"/>
          <p:cNvSpPr>
            <a:spLocks noChangeArrowheads="1"/>
          </p:cNvSpPr>
          <p:nvPr/>
        </p:nvSpPr>
        <p:spPr bwMode="auto">
          <a:xfrm>
            <a:off x="68405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1" name="Rectangle 46"/>
          <p:cNvSpPr>
            <a:spLocks noChangeArrowheads="1"/>
          </p:cNvSpPr>
          <p:nvPr/>
        </p:nvSpPr>
        <p:spPr bwMode="auto">
          <a:xfrm>
            <a:off x="68405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2" name="Rectangle 47"/>
          <p:cNvSpPr>
            <a:spLocks noChangeArrowheads="1"/>
          </p:cNvSpPr>
          <p:nvPr/>
        </p:nvSpPr>
        <p:spPr bwMode="auto">
          <a:xfrm>
            <a:off x="68405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3" name="Rectangle 48"/>
          <p:cNvSpPr>
            <a:spLocks noChangeArrowheads="1"/>
          </p:cNvSpPr>
          <p:nvPr/>
        </p:nvSpPr>
        <p:spPr bwMode="auto">
          <a:xfrm>
            <a:off x="75517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4" name="Rectangle 49"/>
          <p:cNvSpPr>
            <a:spLocks noChangeArrowheads="1"/>
          </p:cNvSpPr>
          <p:nvPr/>
        </p:nvSpPr>
        <p:spPr bwMode="auto">
          <a:xfrm>
            <a:off x="7551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5" name="Rectangle 50"/>
          <p:cNvSpPr>
            <a:spLocks noChangeArrowheads="1"/>
          </p:cNvSpPr>
          <p:nvPr/>
        </p:nvSpPr>
        <p:spPr bwMode="auto">
          <a:xfrm>
            <a:off x="75517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6" name="Rectangle 51"/>
          <p:cNvSpPr>
            <a:spLocks noChangeArrowheads="1"/>
          </p:cNvSpPr>
          <p:nvPr/>
        </p:nvSpPr>
        <p:spPr bwMode="auto">
          <a:xfrm>
            <a:off x="75517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7" name="Rectangle 52"/>
          <p:cNvSpPr>
            <a:spLocks noChangeArrowheads="1"/>
          </p:cNvSpPr>
          <p:nvPr/>
        </p:nvSpPr>
        <p:spPr bwMode="auto">
          <a:xfrm>
            <a:off x="75517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08" name="Rectangle 53"/>
          <p:cNvSpPr>
            <a:spLocks noChangeArrowheads="1"/>
          </p:cNvSpPr>
          <p:nvPr/>
        </p:nvSpPr>
        <p:spPr bwMode="auto">
          <a:xfrm>
            <a:off x="75517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9" name="Rectangle 54"/>
          <p:cNvSpPr>
            <a:spLocks noChangeArrowheads="1"/>
          </p:cNvSpPr>
          <p:nvPr/>
        </p:nvSpPr>
        <p:spPr bwMode="auto">
          <a:xfrm>
            <a:off x="82629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0" name="Rectangle 55"/>
          <p:cNvSpPr>
            <a:spLocks noChangeArrowheads="1"/>
          </p:cNvSpPr>
          <p:nvPr/>
        </p:nvSpPr>
        <p:spPr bwMode="auto">
          <a:xfrm>
            <a:off x="8262939" y="2862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11" name="Rectangle 56"/>
          <p:cNvSpPr>
            <a:spLocks noChangeArrowheads="1"/>
          </p:cNvSpPr>
          <p:nvPr/>
        </p:nvSpPr>
        <p:spPr bwMode="auto">
          <a:xfrm>
            <a:off x="82629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2" name="Rectangle 57"/>
          <p:cNvSpPr>
            <a:spLocks noChangeArrowheads="1"/>
          </p:cNvSpPr>
          <p:nvPr/>
        </p:nvSpPr>
        <p:spPr bwMode="auto">
          <a:xfrm>
            <a:off x="8262939" y="34337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13" name="Rectangle 58"/>
          <p:cNvSpPr>
            <a:spLocks noChangeArrowheads="1"/>
          </p:cNvSpPr>
          <p:nvPr/>
        </p:nvSpPr>
        <p:spPr bwMode="auto">
          <a:xfrm>
            <a:off x="82629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4" name="Rectangle 59"/>
          <p:cNvSpPr>
            <a:spLocks noChangeArrowheads="1"/>
          </p:cNvSpPr>
          <p:nvPr/>
        </p:nvSpPr>
        <p:spPr bwMode="auto">
          <a:xfrm>
            <a:off x="82629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5" name="Rectangle 60"/>
          <p:cNvSpPr>
            <a:spLocks noChangeArrowheads="1"/>
          </p:cNvSpPr>
          <p:nvPr/>
        </p:nvSpPr>
        <p:spPr bwMode="auto">
          <a:xfrm>
            <a:off x="90757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6" name="Rectangle 61"/>
          <p:cNvSpPr>
            <a:spLocks noChangeArrowheads="1"/>
          </p:cNvSpPr>
          <p:nvPr/>
        </p:nvSpPr>
        <p:spPr bwMode="auto">
          <a:xfrm>
            <a:off x="9075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7" name="Rectangle 62"/>
          <p:cNvSpPr>
            <a:spLocks noChangeArrowheads="1"/>
          </p:cNvSpPr>
          <p:nvPr/>
        </p:nvSpPr>
        <p:spPr bwMode="auto">
          <a:xfrm>
            <a:off x="90757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8" name="Rectangle 63"/>
          <p:cNvSpPr>
            <a:spLocks noChangeArrowheads="1"/>
          </p:cNvSpPr>
          <p:nvPr/>
        </p:nvSpPr>
        <p:spPr bwMode="auto">
          <a:xfrm>
            <a:off x="9075739" y="34337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19" name="Rectangle 64"/>
          <p:cNvSpPr>
            <a:spLocks noChangeArrowheads="1"/>
          </p:cNvSpPr>
          <p:nvPr/>
        </p:nvSpPr>
        <p:spPr bwMode="auto">
          <a:xfrm>
            <a:off x="90757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20" name="Rectangle 65"/>
          <p:cNvSpPr>
            <a:spLocks noChangeArrowheads="1"/>
          </p:cNvSpPr>
          <p:nvPr/>
        </p:nvSpPr>
        <p:spPr bwMode="auto">
          <a:xfrm>
            <a:off x="90757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21" name="Line 66"/>
          <p:cNvSpPr>
            <a:spLocks noChangeShapeType="1"/>
          </p:cNvSpPr>
          <p:nvPr/>
        </p:nvSpPr>
        <p:spPr bwMode="auto">
          <a:xfrm>
            <a:off x="4292600" y="2576514"/>
            <a:ext cx="0" cy="1819275"/>
          </a:xfrm>
          <a:prstGeom prst="line">
            <a:avLst/>
          </a:prstGeom>
          <a:noFill/>
          <a:ln w="12700">
            <a:solidFill>
              <a:schemeClr val="bg2"/>
            </a:solidFill>
            <a:round/>
            <a:headEnd/>
            <a:tailEnd/>
          </a:ln>
        </p:spPr>
        <p:txBody>
          <a:bodyPr wrap="none" anchor="ctr"/>
          <a:lstStyle/>
          <a:p>
            <a:endParaRPr lang="en-US"/>
          </a:p>
        </p:txBody>
      </p:sp>
      <p:sp>
        <p:nvSpPr>
          <p:cNvPr id="45122" name="Line 67"/>
          <p:cNvSpPr>
            <a:spLocks noChangeShapeType="1"/>
          </p:cNvSpPr>
          <p:nvPr/>
        </p:nvSpPr>
        <p:spPr bwMode="auto">
          <a:xfrm>
            <a:off x="6629400" y="2519364"/>
            <a:ext cx="0" cy="1876425"/>
          </a:xfrm>
          <a:prstGeom prst="line">
            <a:avLst/>
          </a:prstGeom>
          <a:noFill/>
          <a:ln w="12700">
            <a:solidFill>
              <a:schemeClr val="bg2"/>
            </a:solidFill>
            <a:round/>
            <a:headEnd/>
            <a:tailEnd/>
          </a:ln>
        </p:spPr>
        <p:txBody>
          <a:bodyPr wrap="none" anchor="ctr"/>
          <a:lstStyle/>
          <a:p>
            <a:endParaRPr lang="en-US"/>
          </a:p>
        </p:txBody>
      </p:sp>
      <p:sp>
        <p:nvSpPr>
          <p:cNvPr id="45123" name="Line 68"/>
          <p:cNvSpPr>
            <a:spLocks noChangeShapeType="1"/>
          </p:cNvSpPr>
          <p:nvPr/>
        </p:nvSpPr>
        <p:spPr bwMode="auto">
          <a:xfrm>
            <a:off x="8763000" y="2519364"/>
            <a:ext cx="0" cy="1876425"/>
          </a:xfrm>
          <a:prstGeom prst="line">
            <a:avLst/>
          </a:prstGeom>
          <a:noFill/>
          <a:ln w="12700">
            <a:solidFill>
              <a:schemeClr val="bg2"/>
            </a:solidFill>
            <a:round/>
            <a:headEnd/>
            <a:tailEnd/>
          </a:ln>
        </p:spPr>
        <p:txBody>
          <a:bodyPr wrap="none" anchor="ctr"/>
          <a:lstStyle/>
          <a:p>
            <a:endParaRPr lang="en-US"/>
          </a:p>
        </p:txBody>
      </p:sp>
      <p:sp>
        <p:nvSpPr>
          <p:cNvPr id="45124" name="Rectangle 69"/>
          <p:cNvSpPr>
            <a:spLocks noChangeArrowheads="1"/>
          </p:cNvSpPr>
          <p:nvPr/>
        </p:nvSpPr>
        <p:spPr bwMode="auto">
          <a:xfrm>
            <a:off x="2268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5" name="Rectangle 70"/>
          <p:cNvSpPr>
            <a:spLocks noChangeArrowheads="1"/>
          </p:cNvSpPr>
          <p:nvPr/>
        </p:nvSpPr>
        <p:spPr bwMode="auto">
          <a:xfrm>
            <a:off x="2776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6" name="Rectangle 71"/>
          <p:cNvSpPr>
            <a:spLocks noChangeArrowheads="1"/>
          </p:cNvSpPr>
          <p:nvPr/>
        </p:nvSpPr>
        <p:spPr bwMode="auto">
          <a:xfrm>
            <a:off x="3284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7" name="Rectangle 72"/>
          <p:cNvSpPr>
            <a:spLocks noChangeArrowheads="1"/>
          </p:cNvSpPr>
          <p:nvPr/>
        </p:nvSpPr>
        <p:spPr bwMode="auto">
          <a:xfrm>
            <a:off x="4808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8" name="Rectangle 73"/>
          <p:cNvSpPr>
            <a:spLocks noChangeArrowheads="1"/>
          </p:cNvSpPr>
          <p:nvPr/>
        </p:nvSpPr>
        <p:spPr bwMode="auto">
          <a:xfrm>
            <a:off x="5316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9" name="Rectangle 74"/>
          <p:cNvSpPr>
            <a:spLocks noChangeArrowheads="1"/>
          </p:cNvSpPr>
          <p:nvPr/>
        </p:nvSpPr>
        <p:spPr bwMode="auto">
          <a:xfrm>
            <a:off x="6840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0" name="Rectangle 75"/>
          <p:cNvSpPr>
            <a:spLocks noChangeArrowheads="1"/>
          </p:cNvSpPr>
          <p:nvPr/>
        </p:nvSpPr>
        <p:spPr bwMode="auto">
          <a:xfrm>
            <a:off x="7348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1" name="Rectangle 76"/>
          <p:cNvSpPr>
            <a:spLocks noChangeArrowheads="1"/>
          </p:cNvSpPr>
          <p:nvPr/>
        </p:nvSpPr>
        <p:spPr bwMode="auto">
          <a:xfrm>
            <a:off x="7856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2" name="Rectangle 77"/>
          <p:cNvSpPr>
            <a:spLocks noChangeArrowheads="1"/>
          </p:cNvSpPr>
          <p:nvPr/>
        </p:nvSpPr>
        <p:spPr bwMode="auto">
          <a:xfrm>
            <a:off x="90757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3" name="Rectangle 78"/>
          <p:cNvSpPr>
            <a:spLocks noChangeArrowheads="1"/>
          </p:cNvSpPr>
          <p:nvPr/>
        </p:nvSpPr>
        <p:spPr bwMode="auto">
          <a:xfrm>
            <a:off x="1965326" y="1981201"/>
            <a:ext cx="1235075" cy="366713"/>
          </a:xfrm>
          <a:prstGeom prst="rect">
            <a:avLst/>
          </a:prstGeom>
          <a:noFill/>
          <a:ln w="12700">
            <a:noFill/>
            <a:miter lim="800000"/>
            <a:headEnd/>
            <a:tailEnd/>
          </a:ln>
        </p:spPr>
        <p:txBody>
          <a:bodyPr lIns="90487" tIns="44450" rIns="90487" bIns="44450">
            <a:spAutoFit/>
          </a:bodyPr>
          <a:lstStyle/>
          <a:p>
            <a:pPr eaLnBrk="0" hangingPunct="0"/>
            <a:r>
              <a:rPr lang="ru-RU" b="1" i="1">
                <a:solidFill>
                  <a:schemeClr val="bg2"/>
                </a:solidFill>
                <a:latin typeface="Times New Roman" pitchFamily="18" charset="0"/>
              </a:rPr>
              <a:t>Заглавие:</a:t>
            </a:r>
            <a:endParaRPr lang="en-US" b="1" i="1">
              <a:solidFill>
                <a:schemeClr val="bg2"/>
              </a:solidFill>
              <a:latin typeface="Times New Roman" pitchFamily="18" charset="0"/>
            </a:endParaRPr>
          </a:p>
        </p:txBody>
      </p:sp>
      <p:sp>
        <p:nvSpPr>
          <p:cNvPr id="45134" name="Line 79"/>
          <p:cNvSpPr>
            <a:spLocks noChangeShapeType="1"/>
          </p:cNvSpPr>
          <p:nvPr/>
        </p:nvSpPr>
        <p:spPr bwMode="auto">
          <a:xfrm flipV="1">
            <a:off x="4292600" y="1943100"/>
            <a:ext cx="0" cy="342900"/>
          </a:xfrm>
          <a:prstGeom prst="line">
            <a:avLst/>
          </a:prstGeom>
          <a:noFill/>
          <a:ln w="12700">
            <a:solidFill>
              <a:schemeClr val="bg2"/>
            </a:solidFill>
            <a:round/>
            <a:headEnd/>
            <a:tailEnd/>
          </a:ln>
        </p:spPr>
        <p:txBody>
          <a:bodyPr wrap="none" anchor="ctr"/>
          <a:lstStyle/>
          <a:p>
            <a:endParaRPr lang="en-US"/>
          </a:p>
        </p:txBody>
      </p:sp>
      <p:sp>
        <p:nvSpPr>
          <p:cNvPr id="45135" name="Line 80"/>
          <p:cNvSpPr>
            <a:spLocks noChangeShapeType="1"/>
          </p:cNvSpPr>
          <p:nvPr/>
        </p:nvSpPr>
        <p:spPr bwMode="auto">
          <a:xfrm flipV="1">
            <a:off x="6629400" y="1943100"/>
            <a:ext cx="0" cy="342900"/>
          </a:xfrm>
          <a:prstGeom prst="line">
            <a:avLst/>
          </a:prstGeom>
          <a:noFill/>
          <a:ln w="12700">
            <a:solidFill>
              <a:schemeClr val="bg2"/>
            </a:solidFill>
            <a:round/>
            <a:headEnd/>
            <a:tailEnd/>
          </a:ln>
        </p:spPr>
        <p:txBody>
          <a:bodyPr wrap="none" anchor="ctr"/>
          <a:lstStyle/>
          <a:p>
            <a:endParaRPr lang="en-US"/>
          </a:p>
        </p:txBody>
      </p:sp>
      <p:sp>
        <p:nvSpPr>
          <p:cNvPr id="45136" name="Line 81"/>
          <p:cNvSpPr>
            <a:spLocks noChangeShapeType="1"/>
          </p:cNvSpPr>
          <p:nvPr/>
        </p:nvSpPr>
        <p:spPr bwMode="auto">
          <a:xfrm flipV="1">
            <a:off x="8763000" y="1943100"/>
            <a:ext cx="0" cy="342900"/>
          </a:xfrm>
          <a:prstGeom prst="line">
            <a:avLst/>
          </a:prstGeom>
          <a:noFill/>
          <a:ln w="12700">
            <a:solidFill>
              <a:schemeClr val="bg2"/>
            </a:solidFill>
            <a:round/>
            <a:headEnd/>
            <a:tailEnd/>
          </a:ln>
        </p:spPr>
        <p:txBody>
          <a:bodyPr wrap="none" anchor="ctr"/>
          <a:lstStyle/>
          <a:p>
            <a:endParaRPr lang="en-US"/>
          </a:p>
        </p:txBody>
      </p:sp>
      <p:sp>
        <p:nvSpPr>
          <p:cNvPr id="45137" name="Rectangle 82"/>
          <p:cNvSpPr>
            <a:spLocks noChangeArrowheads="1"/>
          </p:cNvSpPr>
          <p:nvPr/>
        </p:nvSpPr>
        <p:spPr bwMode="auto">
          <a:xfrm>
            <a:off x="2006601" y="4870451"/>
            <a:ext cx="900887" cy="366767"/>
          </a:xfrm>
          <a:prstGeom prst="rect">
            <a:avLst/>
          </a:prstGeom>
          <a:noFill/>
          <a:ln w="12700">
            <a:noFill/>
            <a:miter lim="800000"/>
            <a:headEnd/>
            <a:tailEnd/>
          </a:ln>
        </p:spPr>
        <p:txBody>
          <a:bodyPr wrap="none" lIns="90487" tIns="44450" rIns="90487" bIns="44450">
            <a:spAutoFit/>
          </a:bodyPr>
          <a:lstStyle/>
          <a:p>
            <a:pPr eaLnBrk="0" hangingPunct="0"/>
            <a:r>
              <a:rPr lang="ru-RU" b="1" i="1">
                <a:solidFill>
                  <a:schemeClr val="bg2"/>
                </a:solidFill>
                <a:latin typeface="Times New Roman" pitchFamily="18" charset="0"/>
              </a:rPr>
              <a:t>Уроки:</a:t>
            </a:r>
            <a:endParaRPr lang="en-US" b="1" i="1">
              <a:solidFill>
                <a:schemeClr val="bg2"/>
              </a:solidFill>
              <a:latin typeface="Times New Roman" pitchFamily="18" charset="0"/>
            </a:endParaRPr>
          </a:p>
        </p:txBody>
      </p:sp>
      <p:sp>
        <p:nvSpPr>
          <p:cNvPr id="45138" name="Rectangle 83"/>
          <p:cNvSpPr>
            <a:spLocks noChangeArrowheads="1"/>
          </p:cNvSpPr>
          <p:nvPr/>
        </p:nvSpPr>
        <p:spPr bwMode="auto">
          <a:xfrm>
            <a:off x="3792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84" name="Rectangle 1026">
            <a:extLst>
              <a:ext uri="{FF2B5EF4-FFF2-40B4-BE49-F238E27FC236}">
                <a16:creationId xmlns:a16="http://schemas.microsoft.com/office/drawing/2014/main" id="{B9E1413A-2BB0-D145-8187-5180B579E3AA}"/>
              </a:ext>
            </a:extLst>
          </p:cNvPr>
          <p:cNvSpPr>
            <a:spLocks noGrp="1" noChangeArrowheads="1"/>
          </p:cNvSpPr>
          <p:nvPr>
            <p:ph type="title"/>
          </p:nvPr>
        </p:nvSpPr>
        <p:spPr>
          <a:xfrm>
            <a:off x="292804" y="283521"/>
            <a:ext cx="12177532" cy="1087732"/>
          </a:xfrm>
        </p:spPr>
        <p:txBody>
          <a:bodyPr vert="horz" wrap="square" lIns="90487" tIns="44450" rIns="90487" bIns="44450" numCol="1" anchor="ctr" anchorCtr="0" compatLnSpc="1">
            <a:prstTxWarp prst="textNoShape">
              <a:avLst/>
            </a:prstTxWarp>
            <a:normAutofit fontScale="90000"/>
          </a:bodyPr>
          <a:lstStyle/>
          <a:p>
            <a:pPr lvl="1"/>
            <a:br>
              <a:rPr lang="en-US" sz="3600" dirty="0">
                <a:ea typeface="ＭＳ Ｐゴシック"/>
              </a:rPr>
            </a:br>
            <a:r>
              <a:rPr lang="en-US" sz="3600" dirty="0">
                <a:ea typeface="ＭＳ Ｐゴシック"/>
                <a:cs typeface="ＭＳ Ｐゴシック"/>
              </a:rPr>
              <a:t>Labeling Major Phases or Chapters of Your Life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659" name="Rectangle 1027"/>
          <p:cNvSpPr>
            <a:spLocks noGrp="1" noChangeArrowheads="1"/>
          </p:cNvSpPr>
          <p:nvPr>
            <p:ph type="body" sz="half" idx="1"/>
          </p:nvPr>
        </p:nvSpPr>
        <p:spPr>
          <a:xfrm>
            <a:off x="377118" y="1474022"/>
            <a:ext cx="6431303" cy="5455508"/>
          </a:xfrm>
        </p:spPr>
        <p:txBody>
          <a:bodyPr>
            <a:normAutofit/>
          </a:bodyPr>
          <a:lstStyle/>
          <a:p>
            <a:pPr algn="ctr">
              <a:lnSpc>
                <a:spcPct val="90000"/>
              </a:lnSpc>
              <a:buFont typeface="Wingdings" charset="2"/>
              <a:buNone/>
              <a:defRPr/>
            </a:pPr>
            <a:r>
              <a:rPr lang="en-US" sz="4800" b="1" i="1" dirty="0">
                <a:latin typeface="Aharoni" panose="02010803020104030203" pitchFamily="2" charset="-79"/>
                <a:cs typeface="Aharoni" panose="02010803020104030203" pitchFamily="2" charset="-79"/>
              </a:rPr>
              <a:t>Lessons from the Past</a:t>
            </a:r>
          </a:p>
          <a:p>
            <a:pPr algn="ctr">
              <a:lnSpc>
                <a:spcPct val="90000"/>
              </a:lnSpc>
              <a:buFont typeface="Wingdings" charset="2"/>
              <a:buNone/>
              <a:defRPr/>
            </a:pPr>
            <a:r>
              <a:rPr lang="en-US" sz="4800" b="1" i="1" dirty="0">
                <a:latin typeface="Aharoni" panose="02010803020104030203" pitchFamily="2" charset="-79"/>
                <a:cs typeface="Aharoni" panose="02010803020104030203" pitchFamily="2" charset="-79"/>
              </a:rPr>
              <a:t>are the</a:t>
            </a:r>
          </a:p>
          <a:p>
            <a:pPr algn="ctr">
              <a:lnSpc>
                <a:spcPct val="90000"/>
              </a:lnSpc>
              <a:buFont typeface="Wingdings" charset="2"/>
              <a:buNone/>
              <a:defRPr/>
            </a:pPr>
            <a:r>
              <a:rPr lang="en-US" sz="4800" b="1" i="1" dirty="0">
                <a:latin typeface="Aharoni" panose="02010803020104030203" pitchFamily="2" charset="-79"/>
                <a:cs typeface="Aharoni" panose="02010803020104030203" pitchFamily="2" charset="-79"/>
              </a:rPr>
              <a:t>Signposts that point </a:t>
            </a:r>
          </a:p>
          <a:p>
            <a:pPr algn="ctr">
              <a:lnSpc>
                <a:spcPct val="90000"/>
              </a:lnSpc>
              <a:buFont typeface="Wingdings" charset="2"/>
              <a:buNone/>
              <a:defRPr/>
            </a:pPr>
            <a:r>
              <a:rPr lang="en-US" sz="4800" b="1" i="1" dirty="0">
                <a:latin typeface="Aharoni" panose="02010803020104030203" pitchFamily="2" charset="-79"/>
                <a:cs typeface="Aharoni" panose="02010803020104030203" pitchFamily="2" charset="-79"/>
              </a:rPr>
              <a:t>to the Future</a:t>
            </a:r>
            <a:br>
              <a:rPr lang="en-US" i="1" dirty="0">
                <a:latin typeface="Comic Sans MS" charset="0"/>
              </a:rPr>
            </a:br>
            <a:endParaRPr lang="en-US" b="1" i="1" dirty="0">
              <a:solidFill>
                <a:schemeClr val="tx2"/>
              </a:solidFill>
              <a:latin typeface="Comic Sans MS" charset="0"/>
            </a:endParaRPr>
          </a:p>
        </p:txBody>
      </p:sp>
      <p:grpSp>
        <p:nvGrpSpPr>
          <p:cNvPr id="47107" name="Group 1031"/>
          <p:cNvGrpSpPr>
            <a:grpSpLocks/>
          </p:cNvGrpSpPr>
          <p:nvPr/>
        </p:nvGrpSpPr>
        <p:grpSpPr bwMode="auto">
          <a:xfrm rot="472562">
            <a:off x="6940550" y="3351213"/>
            <a:ext cx="2362200" cy="2482850"/>
            <a:chOff x="4095" y="254"/>
            <a:chExt cx="1386" cy="1575"/>
          </a:xfrm>
        </p:grpSpPr>
        <p:sp>
          <p:nvSpPr>
            <p:cNvPr id="47108" name="Freeform 1032"/>
            <p:cNvSpPr>
              <a:spLocks/>
            </p:cNvSpPr>
            <p:nvPr/>
          </p:nvSpPr>
          <p:spPr bwMode="auto">
            <a:xfrm>
              <a:off x="4415" y="512"/>
              <a:ext cx="624" cy="415"/>
            </a:xfrm>
            <a:custGeom>
              <a:avLst/>
              <a:gdLst>
                <a:gd name="T0" fmla="*/ 0 w 624"/>
                <a:gd name="T1" fmla="*/ 358 h 415"/>
                <a:gd name="T2" fmla="*/ 0 w 624"/>
                <a:gd name="T3" fmla="*/ 301 h 415"/>
                <a:gd name="T4" fmla="*/ 0 w 624"/>
                <a:gd name="T5" fmla="*/ 258 h 415"/>
                <a:gd name="T6" fmla="*/ 0 w 624"/>
                <a:gd name="T7" fmla="*/ 215 h 415"/>
                <a:gd name="T8" fmla="*/ 15 w 624"/>
                <a:gd name="T9" fmla="*/ 157 h 415"/>
                <a:gd name="T10" fmla="*/ 30 w 624"/>
                <a:gd name="T11" fmla="*/ 115 h 415"/>
                <a:gd name="T12" fmla="*/ 46 w 624"/>
                <a:gd name="T13" fmla="*/ 86 h 415"/>
                <a:gd name="T14" fmla="*/ 76 w 624"/>
                <a:gd name="T15" fmla="*/ 72 h 415"/>
                <a:gd name="T16" fmla="*/ 107 w 624"/>
                <a:gd name="T17" fmla="*/ 57 h 415"/>
                <a:gd name="T18" fmla="*/ 137 w 624"/>
                <a:gd name="T19" fmla="*/ 43 h 415"/>
                <a:gd name="T20" fmla="*/ 167 w 624"/>
                <a:gd name="T21" fmla="*/ 29 h 415"/>
                <a:gd name="T22" fmla="*/ 244 w 624"/>
                <a:gd name="T23" fmla="*/ 0 h 415"/>
                <a:gd name="T24" fmla="*/ 304 w 624"/>
                <a:gd name="T25" fmla="*/ 0 h 415"/>
                <a:gd name="T26" fmla="*/ 365 w 624"/>
                <a:gd name="T27" fmla="*/ 0 h 415"/>
                <a:gd name="T28" fmla="*/ 426 w 624"/>
                <a:gd name="T29" fmla="*/ 0 h 415"/>
                <a:gd name="T30" fmla="*/ 487 w 624"/>
                <a:gd name="T31" fmla="*/ 29 h 415"/>
                <a:gd name="T32" fmla="*/ 533 w 624"/>
                <a:gd name="T33" fmla="*/ 29 h 415"/>
                <a:gd name="T34" fmla="*/ 548 w 624"/>
                <a:gd name="T35" fmla="*/ 43 h 415"/>
                <a:gd name="T36" fmla="*/ 563 w 624"/>
                <a:gd name="T37" fmla="*/ 43 h 415"/>
                <a:gd name="T38" fmla="*/ 579 w 624"/>
                <a:gd name="T39" fmla="*/ 43 h 415"/>
                <a:gd name="T40" fmla="*/ 594 w 624"/>
                <a:gd name="T41" fmla="*/ 57 h 415"/>
                <a:gd name="T42" fmla="*/ 609 w 624"/>
                <a:gd name="T43" fmla="*/ 57 h 415"/>
                <a:gd name="T44" fmla="*/ 624 w 624"/>
                <a:gd name="T45" fmla="*/ 86 h 415"/>
                <a:gd name="T46" fmla="*/ 624 w 624"/>
                <a:gd name="T47" fmla="*/ 100 h 415"/>
                <a:gd name="T48" fmla="*/ 609 w 624"/>
                <a:gd name="T49" fmla="*/ 115 h 415"/>
                <a:gd name="T50" fmla="*/ 594 w 624"/>
                <a:gd name="T51" fmla="*/ 129 h 415"/>
                <a:gd name="T52" fmla="*/ 563 w 624"/>
                <a:gd name="T53" fmla="*/ 129 h 415"/>
                <a:gd name="T54" fmla="*/ 487 w 624"/>
                <a:gd name="T55" fmla="*/ 100 h 415"/>
                <a:gd name="T56" fmla="*/ 426 w 624"/>
                <a:gd name="T57" fmla="*/ 72 h 415"/>
                <a:gd name="T58" fmla="*/ 365 w 624"/>
                <a:gd name="T59" fmla="*/ 72 h 415"/>
                <a:gd name="T60" fmla="*/ 304 w 624"/>
                <a:gd name="T61" fmla="*/ 72 h 415"/>
                <a:gd name="T62" fmla="*/ 228 w 624"/>
                <a:gd name="T63" fmla="*/ 86 h 415"/>
                <a:gd name="T64" fmla="*/ 183 w 624"/>
                <a:gd name="T65" fmla="*/ 86 h 415"/>
                <a:gd name="T66" fmla="*/ 167 w 624"/>
                <a:gd name="T67" fmla="*/ 100 h 415"/>
                <a:gd name="T68" fmla="*/ 137 w 624"/>
                <a:gd name="T69" fmla="*/ 115 h 415"/>
                <a:gd name="T70" fmla="*/ 122 w 624"/>
                <a:gd name="T71" fmla="*/ 115 h 415"/>
                <a:gd name="T72" fmla="*/ 107 w 624"/>
                <a:gd name="T73" fmla="*/ 129 h 415"/>
                <a:gd name="T74" fmla="*/ 91 w 624"/>
                <a:gd name="T75" fmla="*/ 172 h 415"/>
                <a:gd name="T76" fmla="*/ 76 w 624"/>
                <a:gd name="T77" fmla="*/ 215 h 415"/>
                <a:gd name="T78" fmla="*/ 61 w 624"/>
                <a:gd name="T79" fmla="*/ 258 h 415"/>
                <a:gd name="T80" fmla="*/ 46 w 624"/>
                <a:gd name="T81" fmla="*/ 301 h 415"/>
                <a:gd name="T82" fmla="*/ 46 w 624"/>
                <a:gd name="T83" fmla="*/ 344 h 415"/>
                <a:gd name="T84" fmla="*/ 46 w 624"/>
                <a:gd name="T85" fmla="*/ 387 h 415"/>
                <a:gd name="T86" fmla="*/ 30 w 624"/>
                <a:gd name="T87" fmla="*/ 401 h 415"/>
                <a:gd name="T88" fmla="*/ 30 w 624"/>
                <a:gd name="T89" fmla="*/ 415 h 415"/>
                <a:gd name="T90" fmla="*/ 15 w 624"/>
                <a:gd name="T91" fmla="*/ 415 h 415"/>
                <a:gd name="T92" fmla="*/ 0 w 624"/>
                <a:gd name="T93" fmla="*/ 401 h 415"/>
                <a:gd name="T94" fmla="*/ 0 w 624"/>
                <a:gd name="T95" fmla="*/ 401 h 4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4"/>
                <a:gd name="T145" fmla="*/ 0 h 415"/>
                <a:gd name="T146" fmla="*/ 624 w 624"/>
                <a:gd name="T147" fmla="*/ 415 h 4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4" h="415">
                  <a:moveTo>
                    <a:pt x="0" y="387"/>
                  </a:moveTo>
                  <a:lnTo>
                    <a:pt x="0" y="372"/>
                  </a:lnTo>
                  <a:lnTo>
                    <a:pt x="0" y="358"/>
                  </a:lnTo>
                  <a:lnTo>
                    <a:pt x="0" y="329"/>
                  </a:lnTo>
                  <a:lnTo>
                    <a:pt x="0" y="315"/>
                  </a:lnTo>
                  <a:lnTo>
                    <a:pt x="0" y="301"/>
                  </a:lnTo>
                  <a:lnTo>
                    <a:pt x="0" y="286"/>
                  </a:lnTo>
                  <a:lnTo>
                    <a:pt x="0" y="272"/>
                  </a:lnTo>
                  <a:lnTo>
                    <a:pt x="0" y="258"/>
                  </a:lnTo>
                  <a:lnTo>
                    <a:pt x="0" y="243"/>
                  </a:lnTo>
                  <a:lnTo>
                    <a:pt x="0" y="229"/>
                  </a:lnTo>
                  <a:lnTo>
                    <a:pt x="0" y="215"/>
                  </a:lnTo>
                  <a:lnTo>
                    <a:pt x="0" y="200"/>
                  </a:lnTo>
                  <a:lnTo>
                    <a:pt x="0" y="186"/>
                  </a:lnTo>
                  <a:lnTo>
                    <a:pt x="15" y="157"/>
                  </a:lnTo>
                  <a:lnTo>
                    <a:pt x="15" y="143"/>
                  </a:lnTo>
                  <a:lnTo>
                    <a:pt x="30" y="129"/>
                  </a:lnTo>
                  <a:lnTo>
                    <a:pt x="30" y="115"/>
                  </a:lnTo>
                  <a:lnTo>
                    <a:pt x="30" y="100"/>
                  </a:lnTo>
                  <a:lnTo>
                    <a:pt x="46" y="100"/>
                  </a:lnTo>
                  <a:lnTo>
                    <a:pt x="46" y="86"/>
                  </a:lnTo>
                  <a:lnTo>
                    <a:pt x="61" y="72"/>
                  </a:lnTo>
                  <a:lnTo>
                    <a:pt x="76" y="72"/>
                  </a:lnTo>
                  <a:lnTo>
                    <a:pt x="76" y="57"/>
                  </a:lnTo>
                  <a:lnTo>
                    <a:pt x="91" y="57"/>
                  </a:lnTo>
                  <a:lnTo>
                    <a:pt x="107" y="57"/>
                  </a:lnTo>
                  <a:lnTo>
                    <a:pt x="107" y="43"/>
                  </a:lnTo>
                  <a:lnTo>
                    <a:pt x="122" y="43"/>
                  </a:lnTo>
                  <a:lnTo>
                    <a:pt x="137" y="43"/>
                  </a:lnTo>
                  <a:lnTo>
                    <a:pt x="152" y="29"/>
                  </a:lnTo>
                  <a:lnTo>
                    <a:pt x="167" y="29"/>
                  </a:lnTo>
                  <a:lnTo>
                    <a:pt x="198" y="14"/>
                  </a:lnTo>
                  <a:lnTo>
                    <a:pt x="228" y="14"/>
                  </a:lnTo>
                  <a:lnTo>
                    <a:pt x="244" y="0"/>
                  </a:lnTo>
                  <a:lnTo>
                    <a:pt x="274" y="0"/>
                  </a:lnTo>
                  <a:lnTo>
                    <a:pt x="289" y="0"/>
                  </a:lnTo>
                  <a:lnTo>
                    <a:pt x="304" y="0"/>
                  </a:lnTo>
                  <a:lnTo>
                    <a:pt x="320" y="0"/>
                  </a:lnTo>
                  <a:lnTo>
                    <a:pt x="350" y="0"/>
                  </a:lnTo>
                  <a:lnTo>
                    <a:pt x="365" y="0"/>
                  </a:lnTo>
                  <a:lnTo>
                    <a:pt x="381" y="0"/>
                  </a:lnTo>
                  <a:lnTo>
                    <a:pt x="411" y="0"/>
                  </a:lnTo>
                  <a:lnTo>
                    <a:pt x="426" y="0"/>
                  </a:lnTo>
                  <a:lnTo>
                    <a:pt x="442" y="14"/>
                  </a:lnTo>
                  <a:lnTo>
                    <a:pt x="472" y="14"/>
                  </a:lnTo>
                  <a:lnTo>
                    <a:pt x="487" y="29"/>
                  </a:lnTo>
                  <a:lnTo>
                    <a:pt x="518" y="29"/>
                  </a:lnTo>
                  <a:lnTo>
                    <a:pt x="533" y="29"/>
                  </a:lnTo>
                  <a:lnTo>
                    <a:pt x="548" y="43"/>
                  </a:lnTo>
                  <a:lnTo>
                    <a:pt x="563" y="43"/>
                  </a:lnTo>
                  <a:lnTo>
                    <a:pt x="579" y="43"/>
                  </a:lnTo>
                  <a:lnTo>
                    <a:pt x="594" y="43"/>
                  </a:lnTo>
                  <a:lnTo>
                    <a:pt x="594" y="57"/>
                  </a:lnTo>
                  <a:lnTo>
                    <a:pt x="609" y="57"/>
                  </a:lnTo>
                  <a:lnTo>
                    <a:pt x="624" y="72"/>
                  </a:lnTo>
                  <a:lnTo>
                    <a:pt x="624" y="86"/>
                  </a:lnTo>
                  <a:lnTo>
                    <a:pt x="624" y="100"/>
                  </a:lnTo>
                  <a:lnTo>
                    <a:pt x="624" y="115"/>
                  </a:lnTo>
                  <a:lnTo>
                    <a:pt x="609" y="115"/>
                  </a:lnTo>
                  <a:lnTo>
                    <a:pt x="609" y="129"/>
                  </a:lnTo>
                  <a:lnTo>
                    <a:pt x="594" y="129"/>
                  </a:lnTo>
                  <a:lnTo>
                    <a:pt x="579" y="129"/>
                  </a:lnTo>
                  <a:lnTo>
                    <a:pt x="563" y="129"/>
                  </a:lnTo>
                  <a:lnTo>
                    <a:pt x="533" y="115"/>
                  </a:lnTo>
                  <a:lnTo>
                    <a:pt x="518" y="100"/>
                  </a:lnTo>
                  <a:lnTo>
                    <a:pt x="487" y="100"/>
                  </a:lnTo>
                  <a:lnTo>
                    <a:pt x="472" y="86"/>
                  </a:lnTo>
                  <a:lnTo>
                    <a:pt x="442" y="86"/>
                  </a:lnTo>
                  <a:lnTo>
                    <a:pt x="426" y="72"/>
                  </a:lnTo>
                  <a:lnTo>
                    <a:pt x="411" y="72"/>
                  </a:lnTo>
                  <a:lnTo>
                    <a:pt x="381" y="72"/>
                  </a:lnTo>
                  <a:lnTo>
                    <a:pt x="365" y="72"/>
                  </a:lnTo>
                  <a:lnTo>
                    <a:pt x="335" y="72"/>
                  </a:lnTo>
                  <a:lnTo>
                    <a:pt x="320" y="72"/>
                  </a:lnTo>
                  <a:lnTo>
                    <a:pt x="304" y="72"/>
                  </a:lnTo>
                  <a:lnTo>
                    <a:pt x="274" y="72"/>
                  </a:lnTo>
                  <a:lnTo>
                    <a:pt x="244" y="72"/>
                  </a:lnTo>
                  <a:lnTo>
                    <a:pt x="228" y="86"/>
                  </a:lnTo>
                  <a:lnTo>
                    <a:pt x="198" y="86"/>
                  </a:lnTo>
                  <a:lnTo>
                    <a:pt x="183" y="86"/>
                  </a:lnTo>
                  <a:lnTo>
                    <a:pt x="183" y="100"/>
                  </a:lnTo>
                  <a:lnTo>
                    <a:pt x="167" y="100"/>
                  </a:lnTo>
                  <a:lnTo>
                    <a:pt x="152" y="100"/>
                  </a:lnTo>
                  <a:lnTo>
                    <a:pt x="137" y="115"/>
                  </a:lnTo>
                  <a:lnTo>
                    <a:pt x="122" y="115"/>
                  </a:lnTo>
                  <a:lnTo>
                    <a:pt x="122" y="129"/>
                  </a:lnTo>
                  <a:lnTo>
                    <a:pt x="107" y="129"/>
                  </a:lnTo>
                  <a:lnTo>
                    <a:pt x="107" y="143"/>
                  </a:lnTo>
                  <a:lnTo>
                    <a:pt x="107" y="157"/>
                  </a:lnTo>
                  <a:lnTo>
                    <a:pt x="91" y="172"/>
                  </a:lnTo>
                  <a:lnTo>
                    <a:pt x="91" y="186"/>
                  </a:lnTo>
                  <a:lnTo>
                    <a:pt x="76" y="200"/>
                  </a:lnTo>
                  <a:lnTo>
                    <a:pt x="76" y="215"/>
                  </a:lnTo>
                  <a:lnTo>
                    <a:pt x="61" y="229"/>
                  </a:lnTo>
                  <a:lnTo>
                    <a:pt x="61" y="243"/>
                  </a:lnTo>
                  <a:lnTo>
                    <a:pt x="61" y="258"/>
                  </a:lnTo>
                  <a:lnTo>
                    <a:pt x="61" y="272"/>
                  </a:lnTo>
                  <a:lnTo>
                    <a:pt x="46" y="286"/>
                  </a:lnTo>
                  <a:lnTo>
                    <a:pt x="46" y="301"/>
                  </a:lnTo>
                  <a:lnTo>
                    <a:pt x="46" y="315"/>
                  </a:lnTo>
                  <a:lnTo>
                    <a:pt x="46" y="329"/>
                  </a:lnTo>
                  <a:lnTo>
                    <a:pt x="46" y="344"/>
                  </a:lnTo>
                  <a:lnTo>
                    <a:pt x="46" y="358"/>
                  </a:lnTo>
                  <a:lnTo>
                    <a:pt x="46" y="372"/>
                  </a:lnTo>
                  <a:lnTo>
                    <a:pt x="46" y="387"/>
                  </a:lnTo>
                  <a:lnTo>
                    <a:pt x="46" y="401"/>
                  </a:lnTo>
                  <a:lnTo>
                    <a:pt x="30" y="401"/>
                  </a:lnTo>
                  <a:lnTo>
                    <a:pt x="30" y="415"/>
                  </a:lnTo>
                  <a:lnTo>
                    <a:pt x="15" y="415"/>
                  </a:lnTo>
                  <a:lnTo>
                    <a:pt x="0" y="401"/>
                  </a:lnTo>
                  <a:lnTo>
                    <a:pt x="0" y="387"/>
                  </a:lnTo>
                  <a:close/>
                </a:path>
              </a:pathLst>
            </a:custGeom>
            <a:solidFill>
              <a:srgbClr val="40D9FF"/>
            </a:solidFill>
            <a:ln w="9525">
              <a:noFill/>
              <a:round/>
              <a:headEnd/>
              <a:tailEnd/>
            </a:ln>
          </p:spPr>
          <p:txBody>
            <a:bodyPr/>
            <a:lstStyle/>
            <a:p>
              <a:endParaRPr lang="ru-RU"/>
            </a:p>
          </p:txBody>
        </p:sp>
        <p:sp>
          <p:nvSpPr>
            <p:cNvPr id="47109" name="Freeform 1033"/>
            <p:cNvSpPr>
              <a:spLocks/>
            </p:cNvSpPr>
            <p:nvPr/>
          </p:nvSpPr>
          <p:spPr bwMode="auto">
            <a:xfrm>
              <a:off x="4750" y="1443"/>
              <a:ext cx="213" cy="272"/>
            </a:xfrm>
            <a:custGeom>
              <a:avLst/>
              <a:gdLst>
                <a:gd name="T0" fmla="*/ 213 w 213"/>
                <a:gd name="T1" fmla="*/ 28 h 272"/>
                <a:gd name="T2" fmla="*/ 198 w 213"/>
                <a:gd name="T3" fmla="*/ 71 h 272"/>
                <a:gd name="T4" fmla="*/ 183 w 213"/>
                <a:gd name="T5" fmla="*/ 100 h 272"/>
                <a:gd name="T6" fmla="*/ 183 w 213"/>
                <a:gd name="T7" fmla="*/ 143 h 272"/>
                <a:gd name="T8" fmla="*/ 152 w 213"/>
                <a:gd name="T9" fmla="*/ 186 h 272"/>
                <a:gd name="T10" fmla="*/ 137 w 213"/>
                <a:gd name="T11" fmla="*/ 229 h 272"/>
                <a:gd name="T12" fmla="*/ 107 w 213"/>
                <a:gd name="T13" fmla="*/ 243 h 272"/>
                <a:gd name="T14" fmla="*/ 76 w 213"/>
                <a:gd name="T15" fmla="*/ 272 h 272"/>
                <a:gd name="T16" fmla="*/ 46 w 213"/>
                <a:gd name="T17" fmla="*/ 272 h 272"/>
                <a:gd name="T18" fmla="*/ 30 w 213"/>
                <a:gd name="T19" fmla="*/ 257 h 272"/>
                <a:gd name="T20" fmla="*/ 15 w 213"/>
                <a:gd name="T21" fmla="*/ 257 h 272"/>
                <a:gd name="T22" fmla="*/ 15 w 213"/>
                <a:gd name="T23" fmla="*/ 243 h 272"/>
                <a:gd name="T24" fmla="*/ 0 w 213"/>
                <a:gd name="T25" fmla="*/ 229 h 272"/>
                <a:gd name="T26" fmla="*/ 15 w 213"/>
                <a:gd name="T27" fmla="*/ 214 h 272"/>
                <a:gd name="T28" fmla="*/ 15 w 213"/>
                <a:gd name="T29" fmla="*/ 200 h 272"/>
                <a:gd name="T30" fmla="*/ 46 w 213"/>
                <a:gd name="T31" fmla="*/ 186 h 272"/>
                <a:gd name="T32" fmla="*/ 61 w 213"/>
                <a:gd name="T33" fmla="*/ 186 h 272"/>
                <a:gd name="T34" fmla="*/ 76 w 213"/>
                <a:gd name="T35" fmla="*/ 186 h 272"/>
                <a:gd name="T36" fmla="*/ 76 w 213"/>
                <a:gd name="T37" fmla="*/ 171 h 272"/>
                <a:gd name="T38" fmla="*/ 91 w 213"/>
                <a:gd name="T39" fmla="*/ 171 h 272"/>
                <a:gd name="T40" fmla="*/ 91 w 213"/>
                <a:gd name="T41" fmla="*/ 157 h 272"/>
                <a:gd name="T42" fmla="*/ 91 w 213"/>
                <a:gd name="T43" fmla="*/ 157 h 272"/>
                <a:gd name="T44" fmla="*/ 91 w 213"/>
                <a:gd name="T45" fmla="*/ 143 h 272"/>
                <a:gd name="T46" fmla="*/ 107 w 213"/>
                <a:gd name="T47" fmla="*/ 128 h 272"/>
                <a:gd name="T48" fmla="*/ 107 w 213"/>
                <a:gd name="T49" fmla="*/ 114 h 272"/>
                <a:gd name="T50" fmla="*/ 107 w 213"/>
                <a:gd name="T51" fmla="*/ 100 h 272"/>
                <a:gd name="T52" fmla="*/ 122 w 213"/>
                <a:gd name="T53" fmla="*/ 85 h 272"/>
                <a:gd name="T54" fmla="*/ 122 w 213"/>
                <a:gd name="T55" fmla="*/ 71 h 272"/>
                <a:gd name="T56" fmla="*/ 137 w 213"/>
                <a:gd name="T57" fmla="*/ 57 h 272"/>
                <a:gd name="T58" fmla="*/ 152 w 213"/>
                <a:gd name="T59" fmla="*/ 42 h 272"/>
                <a:gd name="T60" fmla="*/ 152 w 213"/>
                <a:gd name="T61" fmla="*/ 28 h 272"/>
                <a:gd name="T62" fmla="*/ 167 w 213"/>
                <a:gd name="T63" fmla="*/ 14 h 272"/>
                <a:gd name="T64" fmla="*/ 167 w 213"/>
                <a:gd name="T65" fmla="*/ 0 h 272"/>
                <a:gd name="T66" fmla="*/ 167 w 213"/>
                <a:gd name="T67" fmla="*/ 0 h 272"/>
                <a:gd name="T68" fmla="*/ 183 w 213"/>
                <a:gd name="T69" fmla="*/ 0 h 272"/>
                <a:gd name="T70" fmla="*/ 183 w 213"/>
                <a:gd name="T71" fmla="*/ 0 h 272"/>
                <a:gd name="T72" fmla="*/ 198 w 213"/>
                <a:gd name="T73" fmla="*/ 0 h 272"/>
                <a:gd name="T74" fmla="*/ 198 w 213"/>
                <a:gd name="T75" fmla="*/ 0 h 272"/>
                <a:gd name="T76" fmla="*/ 213 w 213"/>
                <a:gd name="T77" fmla="*/ 0 h 272"/>
                <a:gd name="T78" fmla="*/ 213 w 213"/>
                <a:gd name="T79" fmla="*/ 14 h 272"/>
                <a:gd name="T80" fmla="*/ 213 w 213"/>
                <a:gd name="T81" fmla="*/ 14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3"/>
                <a:gd name="T124" fmla="*/ 0 h 272"/>
                <a:gd name="T125" fmla="*/ 213 w 213"/>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3" h="272">
                  <a:moveTo>
                    <a:pt x="213" y="14"/>
                  </a:moveTo>
                  <a:lnTo>
                    <a:pt x="213" y="28"/>
                  </a:lnTo>
                  <a:lnTo>
                    <a:pt x="198" y="42"/>
                  </a:lnTo>
                  <a:lnTo>
                    <a:pt x="198" y="71"/>
                  </a:lnTo>
                  <a:lnTo>
                    <a:pt x="198" y="85"/>
                  </a:lnTo>
                  <a:lnTo>
                    <a:pt x="183" y="100"/>
                  </a:lnTo>
                  <a:lnTo>
                    <a:pt x="183" y="128"/>
                  </a:lnTo>
                  <a:lnTo>
                    <a:pt x="183" y="143"/>
                  </a:lnTo>
                  <a:lnTo>
                    <a:pt x="167" y="171"/>
                  </a:lnTo>
                  <a:lnTo>
                    <a:pt x="152" y="186"/>
                  </a:lnTo>
                  <a:lnTo>
                    <a:pt x="152" y="200"/>
                  </a:lnTo>
                  <a:lnTo>
                    <a:pt x="137" y="229"/>
                  </a:lnTo>
                  <a:lnTo>
                    <a:pt x="122" y="243"/>
                  </a:lnTo>
                  <a:lnTo>
                    <a:pt x="107" y="243"/>
                  </a:lnTo>
                  <a:lnTo>
                    <a:pt x="91" y="257"/>
                  </a:lnTo>
                  <a:lnTo>
                    <a:pt x="76" y="272"/>
                  </a:lnTo>
                  <a:lnTo>
                    <a:pt x="61" y="272"/>
                  </a:lnTo>
                  <a:lnTo>
                    <a:pt x="46" y="272"/>
                  </a:lnTo>
                  <a:lnTo>
                    <a:pt x="30" y="257"/>
                  </a:lnTo>
                  <a:lnTo>
                    <a:pt x="15" y="257"/>
                  </a:lnTo>
                  <a:lnTo>
                    <a:pt x="15" y="243"/>
                  </a:lnTo>
                  <a:lnTo>
                    <a:pt x="15" y="229"/>
                  </a:lnTo>
                  <a:lnTo>
                    <a:pt x="0" y="229"/>
                  </a:lnTo>
                  <a:lnTo>
                    <a:pt x="15" y="214"/>
                  </a:lnTo>
                  <a:lnTo>
                    <a:pt x="15" y="200"/>
                  </a:lnTo>
                  <a:lnTo>
                    <a:pt x="30" y="200"/>
                  </a:lnTo>
                  <a:lnTo>
                    <a:pt x="46" y="186"/>
                  </a:lnTo>
                  <a:lnTo>
                    <a:pt x="61" y="186"/>
                  </a:lnTo>
                  <a:lnTo>
                    <a:pt x="76" y="186"/>
                  </a:lnTo>
                  <a:lnTo>
                    <a:pt x="76" y="171"/>
                  </a:lnTo>
                  <a:lnTo>
                    <a:pt x="91" y="171"/>
                  </a:lnTo>
                  <a:lnTo>
                    <a:pt x="91" y="157"/>
                  </a:lnTo>
                  <a:lnTo>
                    <a:pt x="91" y="143"/>
                  </a:lnTo>
                  <a:lnTo>
                    <a:pt x="107" y="128"/>
                  </a:lnTo>
                  <a:lnTo>
                    <a:pt x="107" y="114"/>
                  </a:lnTo>
                  <a:lnTo>
                    <a:pt x="107" y="100"/>
                  </a:lnTo>
                  <a:lnTo>
                    <a:pt x="122" y="100"/>
                  </a:lnTo>
                  <a:lnTo>
                    <a:pt x="122" y="85"/>
                  </a:lnTo>
                  <a:lnTo>
                    <a:pt x="122" y="71"/>
                  </a:lnTo>
                  <a:lnTo>
                    <a:pt x="137" y="71"/>
                  </a:lnTo>
                  <a:lnTo>
                    <a:pt x="137" y="57"/>
                  </a:lnTo>
                  <a:lnTo>
                    <a:pt x="152" y="42"/>
                  </a:lnTo>
                  <a:lnTo>
                    <a:pt x="152" y="28"/>
                  </a:lnTo>
                  <a:lnTo>
                    <a:pt x="167" y="14"/>
                  </a:lnTo>
                  <a:lnTo>
                    <a:pt x="167" y="0"/>
                  </a:lnTo>
                  <a:lnTo>
                    <a:pt x="183" y="0"/>
                  </a:lnTo>
                  <a:lnTo>
                    <a:pt x="198" y="0"/>
                  </a:lnTo>
                  <a:lnTo>
                    <a:pt x="213" y="0"/>
                  </a:lnTo>
                  <a:lnTo>
                    <a:pt x="213" y="14"/>
                  </a:lnTo>
                  <a:close/>
                </a:path>
              </a:pathLst>
            </a:custGeom>
            <a:solidFill>
              <a:srgbClr val="B3F226"/>
            </a:solidFill>
            <a:ln w="9525">
              <a:noFill/>
              <a:round/>
              <a:headEnd/>
              <a:tailEnd/>
            </a:ln>
          </p:spPr>
          <p:txBody>
            <a:bodyPr/>
            <a:lstStyle/>
            <a:p>
              <a:endParaRPr lang="ru-RU"/>
            </a:p>
          </p:txBody>
        </p:sp>
        <p:sp>
          <p:nvSpPr>
            <p:cNvPr id="47110" name="Freeform 1034"/>
            <p:cNvSpPr>
              <a:spLocks/>
            </p:cNvSpPr>
            <p:nvPr/>
          </p:nvSpPr>
          <p:spPr bwMode="auto">
            <a:xfrm>
              <a:off x="4902" y="584"/>
              <a:ext cx="289" cy="672"/>
            </a:xfrm>
            <a:custGeom>
              <a:avLst/>
              <a:gdLst>
                <a:gd name="T0" fmla="*/ 76 w 289"/>
                <a:gd name="T1" fmla="*/ 0 h 672"/>
                <a:gd name="T2" fmla="*/ 107 w 289"/>
                <a:gd name="T3" fmla="*/ 14 h 672"/>
                <a:gd name="T4" fmla="*/ 122 w 289"/>
                <a:gd name="T5" fmla="*/ 14 h 672"/>
                <a:gd name="T6" fmla="*/ 137 w 289"/>
                <a:gd name="T7" fmla="*/ 28 h 672"/>
                <a:gd name="T8" fmla="*/ 152 w 289"/>
                <a:gd name="T9" fmla="*/ 43 h 672"/>
                <a:gd name="T10" fmla="*/ 183 w 289"/>
                <a:gd name="T11" fmla="*/ 57 h 672"/>
                <a:gd name="T12" fmla="*/ 198 w 289"/>
                <a:gd name="T13" fmla="*/ 71 h 672"/>
                <a:gd name="T14" fmla="*/ 198 w 289"/>
                <a:gd name="T15" fmla="*/ 85 h 672"/>
                <a:gd name="T16" fmla="*/ 229 w 289"/>
                <a:gd name="T17" fmla="*/ 143 h 672"/>
                <a:gd name="T18" fmla="*/ 274 w 289"/>
                <a:gd name="T19" fmla="*/ 214 h 672"/>
                <a:gd name="T20" fmla="*/ 289 w 289"/>
                <a:gd name="T21" fmla="*/ 286 h 672"/>
                <a:gd name="T22" fmla="*/ 289 w 289"/>
                <a:gd name="T23" fmla="*/ 357 h 672"/>
                <a:gd name="T24" fmla="*/ 274 w 289"/>
                <a:gd name="T25" fmla="*/ 429 h 672"/>
                <a:gd name="T26" fmla="*/ 229 w 289"/>
                <a:gd name="T27" fmla="*/ 501 h 672"/>
                <a:gd name="T28" fmla="*/ 183 w 289"/>
                <a:gd name="T29" fmla="*/ 572 h 672"/>
                <a:gd name="T30" fmla="*/ 122 w 289"/>
                <a:gd name="T31" fmla="*/ 629 h 672"/>
                <a:gd name="T32" fmla="*/ 76 w 289"/>
                <a:gd name="T33" fmla="*/ 672 h 672"/>
                <a:gd name="T34" fmla="*/ 61 w 289"/>
                <a:gd name="T35" fmla="*/ 672 h 672"/>
                <a:gd name="T36" fmla="*/ 31 w 289"/>
                <a:gd name="T37" fmla="*/ 672 h 672"/>
                <a:gd name="T38" fmla="*/ 15 w 289"/>
                <a:gd name="T39" fmla="*/ 672 h 672"/>
                <a:gd name="T40" fmla="*/ 0 w 289"/>
                <a:gd name="T41" fmla="*/ 658 h 672"/>
                <a:gd name="T42" fmla="*/ 0 w 289"/>
                <a:gd name="T43" fmla="*/ 644 h 672"/>
                <a:gd name="T44" fmla="*/ 0 w 289"/>
                <a:gd name="T45" fmla="*/ 629 h 672"/>
                <a:gd name="T46" fmla="*/ 0 w 289"/>
                <a:gd name="T47" fmla="*/ 615 h 672"/>
                <a:gd name="T48" fmla="*/ 31 w 289"/>
                <a:gd name="T49" fmla="*/ 587 h 672"/>
                <a:gd name="T50" fmla="*/ 61 w 289"/>
                <a:gd name="T51" fmla="*/ 558 h 672"/>
                <a:gd name="T52" fmla="*/ 92 w 289"/>
                <a:gd name="T53" fmla="*/ 529 h 672"/>
                <a:gd name="T54" fmla="*/ 107 w 289"/>
                <a:gd name="T55" fmla="*/ 501 h 672"/>
                <a:gd name="T56" fmla="*/ 137 w 289"/>
                <a:gd name="T57" fmla="*/ 472 h 672"/>
                <a:gd name="T58" fmla="*/ 152 w 289"/>
                <a:gd name="T59" fmla="*/ 443 h 672"/>
                <a:gd name="T60" fmla="*/ 183 w 289"/>
                <a:gd name="T61" fmla="*/ 415 h 672"/>
                <a:gd name="T62" fmla="*/ 183 w 289"/>
                <a:gd name="T63" fmla="*/ 372 h 672"/>
                <a:gd name="T64" fmla="*/ 198 w 289"/>
                <a:gd name="T65" fmla="*/ 343 h 672"/>
                <a:gd name="T66" fmla="*/ 198 w 289"/>
                <a:gd name="T67" fmla="*/ 300 h 672"/>
                <a:gd name="T68" fmla="*/ 198 w 289"/>
                <a:gd name="T69" fmla="*/ 272 h 672"/>
                <a:gd name="T70" fmla="*/ 198 w 289"/>
                <a:gd name="T71" fmla="*/ 243 h 672"/>
                <a:gd name="T72" fmla="*/ 183 w 289"/>
                <a:gd name="T73" fmla="*/ 229 h 672"/>
                <a:gd name="T74" fmla="*/ 183 w 289"/>
                <a:gd name="T75" fmla="*/ 200 h 672"/>
                <a:gd name="T76" fmla="*/ 168 w 289"/>
                <a:gd name="T77" fmla="*/ 171 h 672"/>
                <a:gd name="T78" fmla="*/ 152 w 289"/>
                <a:gd name="T79" fmla="*/ 143 h 672"/>
                <a:gd name="T80" fmla="*/ 137 w 289"/>
                <a:gd name="T81" fmla="*/ 114 h 672"/>
                <a:gd name="T82" fmla="*/ 137 w 289"/>
                <a:gd name="T83" fmla="*/ 100 h 672"/>
                <a:gd name="T84" fmla="*/ 122 w 289"/>
                <a:gd name="T85" fmla="*/ 85 h 672"/>
                <a:gd name="T86" fmla="*/ 122 w 289"/>
                <a:gd name="T87" fmla="*/ 71 h 672"/>
                <a:gd name="T88" fmla="*/ 107 w 289"/>
                <a:gd name="T89" fmla="*/ 71 h 672"/>
                <a:gd name="T90" fmla="*/ 92 w 289"/>
                <a:gd name="T91" fmla="*/ 57 h 672"/>
                <a:gd name="T92" fmla="*/ 76 w 289"/>
                <a:gd name="T93" fmla="*/ 43 h 672"/>
                <a:gd name="T94" fmla="*/ 61 w 289"/>
                <a:gd name="T95" fmla="*/ 28 h 672"/>
                <a:gd name="T96" fmla="*/ 46 w 289"/>
                <a:gd name="T97" fmla="*/ 28 h 672"/>
                <a:gd name="T98" fmla="*/ 46 w 289"/>
                <a:gd name="T99" fmla="*/ 28 h 672"/>
                <a:gd name="T100" fmla="*/ 46 w 289"/>
                <a:gd name="T101" fmla="*/ 14 h 672"/>
                <a:gd name="T102" fmla="*/ 46 w 289"/>
                <a:gd name="T103" fmla="*/ 14 h 672"/>
                <a:gd name="T104" fmla="*/ 46 w 289"/>
                <a:gd name="T105" fmla="*/ 0 h 672"/>
                <a:gd name="T106" fmla="*/ 46 w 289"/>
                <a:gd name="T107" fmla="*/ 0 h 672"/>
                <a:gd name="T108" fmla="*/ 61 w 289"/>
                <a:gd name="T109" fmla="*/ 0 h 672"/>
                <a:gd name="T110" fmla="*/ 61 w 289"/>
                <a:gd name="T111" fmla="*/ 0 h 672"/>
                <a:gd name="T112" fmla="*/ 76 w 289"/>
                <a:gd name="T113" fmla="*/ 0 h 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672"/>
                <a:gd name="T173" fmla="*/ 289 w 289"/>
                <a:gd name="T174" fmla="*/ 672 h 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672">
                  <a:moveTo>
                    <a:pt x="76" y="0"/>
                  </a:moveTo>
                  <a:lnTo>
                    <a:pt x="76" y="0"/>
                  </a:lnTo>
                  <a:lnTo>
                    <a:pt x="92" y="0"/>
                  </a:lnTo>
                  <a:lnTo>
                    <a:pt x="107" y="14"/>
                  </a:lnTo>
                  <a:lnTo>
                    <a:pt x="122" y="14"/>
                  </a:lnTo>
                  <a:lnTo>
                    <a:pt x="137" y="28"/>
                  </a:lnTo>
                  <a:lnTo>
                    <a:pt x="152" y="43"/>
                  </a:lnTo>
                  <a:lnTo>
                    <a:pt x="168" y="43"/>
                  </a:lnTo>
                  <a:lnTo>
                    <a:pt x="183" y="57"/>
                  </a:lnTo>
                  <a:lnTo>
                    <a:pt x="183" y="71"/>
                  </a:lnTo>
                  <a:lnTo>
                    <a:pt x="198" y="71"/>
                  </a:lnTo>
                  <a:lnTo>
                    <a:pt x="198" y="85"/>
                  </a:lnTo>
                  <a:lnTo>
                    <a:pt x="213" y="100"/>
                  </a:lnTo>
                  <a:lnTo>
                    <a:pt x="229" y="143"/>
                  </a:lnTo>
                  <a:lnTo>
                    <a:pt x="259" y="171"/>
                  </a:lnTo>
                  <a:lnTo>
                    <a:pt x="274" y="214"/>
                  </a:lnTo>
                  <a:lnTo>
                    <a:pt x="274" y="257"/>
                  </a:lnTo>
                  <a:lnTo>
                    <a:pt x="289" y="286"/>
                  </a:lnTo>
                  <a:lnTo>
                    <a:pt x="289" y="329"/>
                  </a:lnTo>
                  <a:lnTo>
                    <a:pt x="289" y="357"/>
                  </a:lnTo>
                  <a:lnTo>
                    <a:pt x="274" y="400"/>
                  </a:lnTo>
                  <a:lnTo>
                    <a:pt x="274" y="429"/>
                  </a:lnTo>
                  <a:lnTo>
                    <a:pt x="259" y="472"/>
                  </a:lnTo>
                  <a:lnTo>
                    <a:pt x="229" y="501"/>
                  </a:lnTo>
                  <a:lnTo>
                    <a:pt x="213" y="544"/>
                  </a:lnTo>
                  <a:lnTo>
                    <a:pt x="183" y="572"/>
                  </a:lnTo>
                  <a:lnTo>
                    <a:pt x="152" y="601"/>
                  </a:lnTo>
                  <a:lnTo>
                    <a:pt x="122" y="629"/>
                  </a:lnTo>
                  <a:lnTo>
                    <a:pt x="92" y="658"/>
                  </a:lnTo>
                  <a:lnTo>
                    <a:pt x="76" y="672"/>
                  </a:lnTo>
                  <a:lnTo>
                    <a:pt x="61" y="672"/>
                  </a:lnTo>
                  <a:lnTo>
                    <a:pt x="46" y="672"/>
                  </a:lnTo>
                  <a:lnTo>
                    <a:pt x="31" y="672"/>
                  </a:lnTo>
                  <a:lnTo>
                    <a:pt x="15" y="672"/>
                  </a:lnTo>
                  <a:lnTo>
                    <a:pt x="15" y="658"/>
                  </a:lnTo>
                  <a:lnTo>
                    <a:pt x="0" y="658"/>
                  </a:lnTo>
                  <a:lnTo>
                    <a:pt x="0" y="644"/>
                  </a:lnTo>
                  <a:lnTo>
                    <a:pt x="0" y="629"/>
                  </a:lnTo>
                  <a:lnTo>
                    <a:pt x="0" y="615"/>
                  </a:lnTo>
                  <a:lnTo>
                    <a:pt x="15" y="601"/>
                  </a:lnTo>
                  <a:lnTo>
                    <a:pt x="31" y="587"/>
                  </a:lnTo>
                  <a:lnTo>
                    <a:pt x="46" y="572"/>
                  </a:lnTo>
                  <a:lnTo>
                    <a:pt x="61" y="558"/>
                  </a:lnTo>
                  <a:lnTo>
                    <a:pt x="76" y="544"/>
                  </a:lnTo>
                  <a:lnTo>
                    <a:pt x="92" y="529"/>
                  </a:lnTo>
                  <a:lnTo>
                    <a:pt x="107" y="515"/>
                  </a:lnTo>
                  <a:lnTo>
                    <a:pt x="107" y="501"/>
                  </a:lnTo>
                  <a:lnTo>
                    <a:pt x="122" y="486"/>
                  </a:lnTo>
                  <a:lnTo>
                    <a:pt x="137" y="472"/>
                  </a:lnTo>
                  <a:lnTo>
                    <a:pt x="152" y="458"/>
                  </a:lnTo>
                  <a:lnTo>
                    <a:pt x="152" y="443"/>
                  </a:lnTo>
                  <a:lnTo>
                    <a:pt x="168" y="429"/>
                  </a:lnTo>
                  <a:lnTo>
                    <a:pt x="183" y="415"/>
                  </a:lnTo>
                  <a:lnTo>
                    <a:pt x="183" y="386"/>
                  </a:lnTo>
                  <a:lnTo>
                    <a:pt x="183" y="372"/>
                  </a:lnTo>
                  <a:lnTo>
                    <a:pt x="198" y="357"/>
                  </a:lnTo>
                  <a:lnTo>
                    <a:pt x="198" y="343"/>
                  </a:lnTo>
                  <a:lnTo>
                    <a:pt x="198" y="329"/>
                  </a:lnTo>
                  <a:lnTo>
                    <a:pt x="198" y="300"/>
                  </a:lnTo>
                  <a:lnTo>
                    <a:pt x="198" y="286"/>
                  </a:lnTo>
                  <a:lnTo>
                    <a:pt x="198" y="272"/>
                  </a:lnTo>
                  <a:lnTo>
                    <a:pt x="198" y="257"/>
                  </a:lnTo>
                  <a:lnTo>
                    <a:pt x="198" y="243"/>
                  </a:lnTo>
                  <a:lnTo>
                    <a:pt x="183" y="229"/>
                  </a:lnTo>
                  <a:lnTo>
                    <a:pt x="183" y="214"/>
                  </a:lnTo>
                  <a:lnTo>
                    <a:pt x="183" y="200"/>
                  </a:lnTo>
                  <a:lnTo>
                    <a:pt x="183" y="186"/>
                  </a:lnTo>
                  <a:lnTo>
                    <a:pt x="168" y="171"/>
                  </a:lnTo>
                  <a:lnTo>
                    <a:pt x="168" y="157"/>
                  </a:lnTo>
                  <a:lnTo>
                    <a:pt x="152" y="143"/>
                  </a:lnTo>
                  <a:lnTo>
                    <a:pt x="152" y="128"/>
                  </a:lnTo>
                  <a:lnTo>
                    <a:pt x="137" y="114"/>
                  </a:lnTo>
                  <a:lnTo>
                    <a:pt x="137" y="100"/>
                  </a:lnTo>
                  <a:lnTo>
                    <a:pt x="122" y="85"/>
                  </a:lnTo>
                  <a:lnTo>
                    <a:pt x="122" y="71"/>
                  </a:lnTo>
                  <a:lnTo>
                    <a:pt x="107" y="71"/>
                  </a:lnTo>
                  <a:lnTo>
                    <a:pt x="107" y="57"/>
                  </a:lnTo>
                  <a:lnTo>
                    <a:pt x="92" y="57"/>
                  </a:lnTo>
                  <a:lnTo>
                    <a:pt x="76" y="43"/>
                  </a:lnTo>
                  <a:lnTo>
                    <a:pt x="61" y="28"/>
                  </a:lnTo>
                  <a:lnTo>
                    <a:pt x="46" y="28"/>
                  </a:lnTo>
                  <a:lnTo>
                    <a:pt x="46" y="14"/>
                  </a:lnTo>
                  <a:lnTo>
                    <a:pt x="46" y="0"/>
                  </a:lnTo>
                  <a:lnTo>
                    <a:pt x="61" y="0"/>
                  </a:lnTo>
                  <a:lnTo>
                    <a:pt x="76" y="0"/>
                  </a:lnTo>
                  <a:close/>
                </a:path>
              </a:pathLst>
            </a:custGeom>
            <a:solidFill>
              <a:srgbClr val="FF1A59"/>
            </a:solidFill>
            <a:ln w="9525">
              <a:noFill/>
              <a:round/>
              <a:headEnd/>
              <a:tailEnd/>
            </a:ln>
          </p:spPr>
          <p:txBody>
            <a:bodyPr/>
            <a:lstStyle/>
            <a:p>
              <a:endParaRPr lang="ru-RU"/>
            </a:p>
          </p:txBody>
        </p:sp>
        <p:sp>
          <p:nvSpPr>
            <p:cNvPr id="47111" name="Freeform 1035"/>
            <p:cNvSpPr>
              <a:spLocks/>
            </p:cNvSpPr>
            <p:nvPr/>
          </p:nvSpPr>
          <p:spPr bwMode="auto">
            <a:xfrm>
              <a:off x="4522" y="1629"/>
              <a:ext cx="243" cy="157"/>
            </a:xfrm>
            <a:custGeom>
              <a:avLst/>
              <a:gdLst>
                <a:gd name="T0" fmla="*/ 76 w 243"/>
                <a:gd name="T1" fmla="*/ 28 h 157"/>
                <a:gd name="T2" fmla="*/ 91 w 243"/>
                <a:gd name="T3" fmla="*/ 28 h 157"/>
                <a:gd name="T4" fmla="*/ 106 w 243"/>
                <a:gd name="T5" fmla="*/ 28 h 157"/>
                <a:gd name="T6" fmla="*/ 121 w 243"/>
                <a:gd name="T7" fmla="*/ 28 h 157"/>
                <a:gd name="T8" fmla="*/ 137 w 243"/>
                <a:gd name="T9" fmla="*/ 28 h 157"/>
                <a:gd name="T10" fmla="*/ 152 w 243"/>
                <a:gd name="T11" fmla="*/ 28 h 157"/>
                <a:gd name="T12" fmla="*/ 152 w 243"/>
                <a:gd name="T13" fmla="*/ 28 h 157"/>
                <a:gd name="T14" fmla="*/ 167 w 243"/>
                <a:gd name="T15" fmla="*/ 28 h 157"/>
                <a:gd name="T16" fmla="*/ 182 w 243"/>
                <a:gd name="T17" fmla="*/ 28 h 157"/>
                <a:gd name="T18" fmla="*/ 197 w 243"/>
                <a:gd name="T19" fmla="*/ 28 h 157"/>
                <a:gd name="T20" fmla="*/ 213 w 243"/>
                <a:gd name="T21" fmla="*/ 43 h 157"/>
                <a:gd name="T22" fmla="*/ 228 w 243"/>
                <a:gd name="T23" fmla="*/ 43 h 157"/>
                <a:gd name="T24" fmla="*/ 228 w 243"/>
                <a:gd name="T25" fmla="*/ 57 h 157"/>
                <a:gd name="T26" fmla="*/ 243 w 243"/>
                <a:gd name="T27" fmla="*/ 71 h 157"/>
                <a:gd name="T28" fmla="*/ 243 w 243"/>
                <a:gd name="T29" fmla="*/ 86 h 157"/>
                <a:gd name="T30" fmla="*/ 243 w 243"/>
                <a:gd name="T31" fmla="*/ 86 h 157"/>
                <a:gd name="T32" fmla="*/ 243 w 243"/>
                <a:gd name="T33" fmla="*/ 100 h 157"/>
                <a:gd name="T34" fmla="*/ 243 w 243"/>
                <a:gd name="T35" fmla="*/ 114 h 157"/>
                <a:gd name="T36" fmla="*/ 228 w 243"/>
                <a:gd name="T37" fmla="*/ 128 h 157"/>
                <a:gd name="T38" fmla="*/ 213 w 243"/>
                <a:gd name="T39" fmla="*/ 128 h 157"/>
                <a:gd name="T40" fmla="*/ 197 w 243"/>
                <a:gd name="T41" fmla="*/ 143 h 157"/>
                <a:gd name="T42" fmla="*/ 167 w 243"/>
                <a:gd name="T43" fmla="*/ 143 h 157"/>
                <a:gd name="T44" fmla="*/ 152 w 243"/>
                <a:gd name="T45" fmla="*/ 157 h 157"/>
                <a:gd name="T46" fmla="*/ 137 w 243"/>
                <a:gd name="T47" fmla="*/ 157 h 157"/>
                <a:gd name="T48" fmla="*/ 121 w 243"/>
                <a:gd name="T49" fmla="*/ 157 h 157"/>
                <a:gd name="T50" fmla="*/ 91 w 243"/>
                <a:gd name="T51" fmla="*/ 157 h 157"/>
                <a:gd name="T52" fmla="*/ 60 w 243"/>
                <a:gd name="T53" fmla="*/ 143 h 157"/>
                <a:gd name="T54" fmla="*/ 45 w 243"/>
                <a:gd name="T55" fmla="*/ 128 h 157"/>
                <a:gd name="T56" fmla="*/ 30 w 243"/>
                <a:gd name="T57" fmla="*/ 114 h 157"/>
                <a:gd name="T58" fmla="*/ 15 w 243"/>
                <a:gd name="T59" fmla="*/ 100 h 157"/>
                <a:gd name="T60" fmla="*/ 0 w 243"/>
                <a:gd name="T61" fmla="*/ 71 h 157"/>
                <a:gd name="T62" fmla="*/ 0 w 243"/>
                <a:gd name="T63" fmla="*/ 43 h 157"/>
                <a:gd name="T64" fmla="*/ 0 w 243"/>
                <a:gd name="T65" fmla="*/ 28 h 157"/>
                <a:gd name="T66" fmla="*/ 0 w 243"/>
                <a:gd name="T67" fmla="*/ 14 h 157"/>
                <a:gd name="T68" fmla="*/ 15 w 243"/>
                <a:gd name="T69" fmla="*/ 0 h 157"/>
                <a:gd name="T70" fmla="*/ 15 w 243"/>
                <a:gd name="T71" fmla="*/ 0 h 157"/>
                <a:gd name="T72" fmla="*/ 30 w 243"/>
                <a:gd name="T73" fmla="*/ 0 h 157"/>
                <a:gd name="T74" fmla="*/ 45 w 243"/>
                <a:gd name="T75" fmla="*/ 0 h 157"/>
                <a:gd name="T76" fmla="*/ 60 w 243"/>
                <a:gd name="T77" fmla="*/ 14 h 157"/>
                <a:gd name="T78" fmla="*/ 60 w 243"/>
                <a:gd name="T79" fmla="*/ 14 h 157"/>
                <a:gd name="T80" fmla="*/ 60 w 243"/>
                <a:gd name="T81" fmla="*/ 28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3"/>
                <a:gd name="T124" fmla="*/ 0 h 157"/>
                <a:gd name="T125" fmla="*/ 243 w 243"/>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3" h="157">
                  <a:moveTo>
                    <a:pt x="60" y="28"/>
                  </a:moveTo>
                  <a:lnTo>
                    <a:pt x="76" y="28"/>
                  </a:lnTo>
                  <a:lnTo>
                    <a:pt x="91" y="28"/>
                  </a:lnTo>
                  <a:lnTo>
                    <a:pt x="106" y="28"/>
                  </a:lnTo>
                  <a:lnTo>
                    <a:pt x="121" y="28"/>
                  </a:lnTo>
                  <a:lnTo>
                    <a:pt x="137" y="28"/>
                  </a:lnTo>
                  <a:lnTo>
                    <a:pt x="152" y="28"/>
                  </a:lnTo>
                  <a:lnTo>
                    <a:pt x="167" y="28"/>
                  </a:lnTo>
                  <a:lnTo>
                    <a:pt x="182" y="28"/>
                  </a:lnTo>
                  <a:lnTo>
                    <a:pt x="197" y="28"/>
                  </a:lnTo>
                  <a:lnTo>
                    <a:pt x="197" y="43"/>
                  </a:lnTo>
                  <a:lnTo>
                    <a:pt x="213" y="43"/>
                  </a:lnTo>
                  <a:lnTo>
                    <a:pt x="228" y="43"/>
                  </a:lnTo>
                  <a:lnTo>
                    <a:pt x="228" y="57"/>
                  </a:lnTo>
                  <a:lnTo>
                    <a:pt x="243" y="57"/>
                  </a:lnTo>
                  <a:lnTo>
                    <a:pt x="243" y="71"/>
                  </a:lnTo>
                  <a:lnTo>
                    <a:pt x="243" y="86"/>
                  </a:lnTo>
                  <a:lnTo>
                    <a:pt x="243" y="100"/>
                  </a:lnTo>
                  <a:lnTo>
                    <a:pt x="243" y="114"/>
                  </a:lnTo>
                  <a:lnTo>
                    <a:pt x="228" y="114"/>
                  </a:lnTo>
                  <a:lnTo>
                    <a:pt x="228" y="128"/>
                  </a:lnTo>
                  <a:lnTo>
                    <a:pt x="213" y="128"/>
                  </a:lnTo>
                  <a:lnTo>
                    <a:pt x="197" y="143"/>
                  </a:lnTo>
                  <a:lnTo>
                    <a:pt x="182" y="143"/>
                  </a:lnTo>
                  <a:lnTo>
                    <a:pt x="167" y="143"/>
                  </a:lnTo>
                  <a:lnTo>
                    <a:pt x="167" y="157"/>
                  </a:lnTo>
                  <a:lnTo>
                    <a:pt x="152" y="157"/>
                  </a:lnTo>
                  <a:lnTo>
                    <a:pt x="137" y="157"/>
                  </a:lnTo>
                  <a:lnTo>
                    <a:pt x="121" y="157"/>
                  </a:lnTo>
                  <a:lnTo>
                    <a:pt x="106" y="157"/>
                  </a:lnTo>
                  <a:lnTo>
                    <a:pt x="91" y="157"/>
                  </a:lnTo>
                  <a:lnTo>
                    <a:pt x="76" y="157"/>
                  </a:lnTo>
                  <a:lnTo>
                    <a:pt x="60" y="143"/>
                  </a:lnTo>
                  <a:lnTo>
                    <a:pt x="45" y="128"/>
                  </a:lnTo>
                  <a:lnTo>
                    <a:pt x="30" y="128"/>
                  </a:lnTo>
                  <a:lnTo>
                    <a:pt x="30" y="114"/>
                  </a:lnTo>
                  <a:lnTo>
                    <a:pt x="15" y="100"/>
                  </a:lnTo>
                  <a:lnTo>
                    <a:pt x="15" y="86"/>
                  </a:lnTo>
                  <a:lnTo>
                    <a:pt x="0" y="71"/>
                  </a:lnTo>
                  <a:lnTo>
                    <a:pt x="0" y="57"/>
                  </a:lnTo>
                  <a:lnTo>
                    <a:pt x="0" y="43"/>
                  </a:lnTo>
                  <a:lnTo>
                    <a:pt x="0" y="28"/>
                  </a:lnTo>
                  <a:lnTo>
                    <a:pt x="0" y="14"/>
                  </a:lnTo>
                  <a:lnTo>
                    <a:pt x="15" y="0"/>
                  </a:lnTo>
                  <a:lnTo>
                    <a:pt x="30" y="0"/>
                  </a:lnTo>
                  <a:lnTo>
                    <a:pt x="45" y="0"/>
                  </a:lnTo>
                  <a:lnTo>
                    <a:pt x="60" y="14"/>
                  </a:lnTo>
                  <a:lnTo>
                    <a:pt x="60" y="28"/>
                  </a:lnTo>
                  <a:close/>
                </a:path>
              </a:pathLst>
            </a:custGeom>
            <a:solidFill>
              <a:srgbClr val="670DE6"/>
            </a:solidFill>
            <a:ln w="9525">
              <a:noFill/>
              <a:round/>
              <a:headEnd/>
              <a:tailEnd/>
            </a:ln>
          </p:spPr>
          <p:txBody>
            <a:bodyPr/>
            <a:lstStyle/>
            <a:p>
              <a:endParaRPr lang="ru-RU"/>
            </a:p>
          </p:txBody>
        </p:sp>
        <p:sp>
          <p:nvSpPr>
            <p:cNvPr id="47112" name="Freeform 1036"/>
            <p:cNvSpPr>
              <a:spLocks/>
            </p:cNvSpPr>
            <p:nvPr/>
          </p:nvSpPr>
          <p:spPr bwMode="auto">
            <a:xfrm>
              <a:off x="4461" y="1414"/>
              <a:ext cx="456" cy="286"/>
            </a:xfrm>
            <a:custGeom>
              <a:avLst/>
              <a:gdLst>
                <a:gd name="T0" fmla="*/ 30 w 456"/>
                <a:gd name="T1" fmla="*/ 71 h 286"/>
                <a:gd name="T2" fmla="*/ 15 w 456"/>
                <a:gd name="T3" fmla="*/ 43 h 286"/>
                <a:gd name="T4" fmla="*/ 30 w 456"/>
                <a:gd name="T5" fmla="*/ 14 h 286"/>
                <a:gd name="T6" fmla="*/ 45 w 456"/>
                <a:gd name="T7" fmla="*/ 0 h 286"/>
                <a:gd name="T8" fmla="*/ 76 w 456"/>
                <a:gd name="T9" fmla="*/ 14 h 286"/>
                <a:gd name="T10" fmla="*/ 91 w 456"/>
                <a:gd name="T11" fmla="*/ 29 h 286"/>
                <a:gd name="T12" fmla="*/ 106 w 456"/>
                <a:gd name="T13" fmla="*/ 43 h 286"/>
                <a:gd name="T14" fmla="*/ 121 w 456"/>
                <a:gd name="T15" fmla="*/ 57 h 286"/>
                <a:gd name="T16" fmla="*/ 137 w 456"/>
                <a:gd name="T17" fmla="*/ 57 h 286"/>
                <a:gd name="T18" fmla="*/ 152 w 456"/>
                <a:gd name="T19" fmla="*/ 57 h 286"/>
                <a:gd name="T20" fmla="*/ 167 w 456"/>
                <a:gd name="T21" fmla="*/ 71 h 286"/>
                <a:gd name="T22" fmla="*/ 213 w 456"/>
                <a:gd name="T23" fmla="*/ 71 h 286"/>
                <a:gd name="T24" fmla="*/ 243 w 456"/>
                <a:gd name="T25" fmla="*/ 71 h 286"/>
                <a:gd name="T26" fmla="*/ 274 w 456"/>
                <a:gd name="T27" fmla="*/ 71 h 286"/>
                <a:gd name="T28" fmla="*/ 304 w 456"/>
                <a:gd name="T29" fmla="*/ 71 h 286"/>
                <a:gd name="T30" fmla="*/ 350 w 456"/>
                <a:gd name="T31" fmla="*/ 57 h 286"/>
                <a:gd name="T32" fmla="*/ 365 w 456"/>
                <a:gd name="T33" fmla="*/ 29 h 286"/>
                <a:gd name="T34" fmla="*/ 396 w 456"/>
                <a:gd name="T35" fmla="*/ 29 h 286"/>
                <a:gd name="T36" fmla="*/ 411 w 456"/>
                <a:gd name="T37" fmla="*/ 29 h 286"/>
                <a:gd name="T38" fmla="*/ 426 w 456"/>
                <a:gd name="T39" fmla="*/ 43 h 286"/>
                <a:gd name="T40" fmla="*/ 441 w 456"/>
                <a:gd name="T41" fmla="*/ 57 h 286"/>
                <a:gd name="T42" fmla="*/ 456 w 456"/>
                <a:gd name="T43" fmla="*/ 71 h 286"/>
                <a:gd name="T44" fmla="*/ 456 w 456"/>
                <a:gd name="T45" fmla="*/ 86 h 286"/>
                <a:gd name="T46" fmla="*/ 441 w 456"/>
                <a:gd name="T47" fmla="*/ 100 h 286"/>
                <a:gd name="T48" fmla="*/ 441 w 456"/>
                <a:gd name="T49" fmla="*/ 114 h 286"/>
                <a:gd name="T50" fmla="*/ 441 w 456"/>
                <a:gd name="T51" fmla="*/ 129 h 286"/>
                <a:gd name="T52" fmla="*/ 426 w 456"/>
                <a:gd name="T53" fmla="*/ 143 h 286"/>
                <a:gd name="T54" fmla="*/ 426 w 456"/>
                <a:gd name="T55" fmla="*/ 172 h 286"/>
                <a:gd name="T56" fmla="*/ 411 w 456"/>
                <a:gd name="T57" fmla="*/ 200 h 286"/>
                <a:gd name="T58" fmla="*/ 396 w 456"/>
                <a:gd name="T59" fmla="*/ 229 h 286"/>
                <a:gd name="T60" fmla="*/ 380 w 456"/>
                <a:gd name="T61" fmla="*/ 258 h 286"/>
                <a:gd name="T62" fmla="*/ 350 w 456"/>
                <a:gd name="T63" fmla="*/ 272 h 286"/>
                <a:gd name="T64" fmla="*/ 304 w 456"/>
                <a:gd name="T65" fmla="*/ 286 h 286"/>
                <a:gd name="T66" fmla="*/ 228 w 456"/>
                <a:gd name="T67" fmla="*/ 286 h 286"/>
                <a:gd name="T68" fmla="*/ 152 w 456"/>
                <a:gd name="T69" fmla="*/ 272 h 286"/>
                <a:gd name="T70" fmla="*/ 76 w 456"/>
                <a:gd name="T71" fmla="*/ 243 h 286"/>
                <a:gd name="T72" fmla="*/ 15 w 456"/>
                <a:gd name="T73" fmla="*/ 215 h 286"/>
                <a:gd name="T74" fmla="*/ 0 w 456"/>
                <a:gd name="T75" fmla="*/ 172 h 286"/>
                <a:gd name="T76" fmla="*/ 15 w 456"/>
                <a:gd name="T77" fmla="*/ 157 h 286"/>
                <a:gd name="T78" fmla="*/ 15 w 456"/>
                <a:gd name="T79" fmla="*/ 143 h 286"/>
                <a:gd name="T80" fmla="*/ 30 w 456"/>
                <a:gd name="T81" fmla="*/ 129 h 286"/>
                <a:gd name="T82" fmla="*/ 45 w 456"/>
                <a:gd name="T83" fmla="*/ 114 h 286"/>
                <a:gd name="T84" fmla="*/ 61 w 456"/>
                <a:gd name="T85" fmla="*/ 100 h 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6"/>
                <a:gd name="T130" fmla="*/ 0 h 286"/>
                <a:gd name="T131" fmla="*/ 456 w 456"/>
                <a:gd name="T132" fmla="*/ 286 h 2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6" h="286">
                  <a:moveTo>
                    <a:pt x="61" y="100"/>
                  </a:moveTo>
                  <a:lnTo>
                    <a:pt x="45" y="86"/>
                  </a:lnTo>
                  <a:lnTo>
                    <a:pt x="30" y="71"/>
                  </a:lnTo>
                  <a:lnTo>
                    <a:pt x="30" y="57"/>
                  </a:lnTo>
                  <a:lnTo>
                    <a:pt x="15" y="43"/>
                  </a:lnTo>
                  <a:lnTo>
                    <a:pt x="15" y="29"/>
                  </a:lnTo>
                  <a:lnTo>
                    <a:pt x="30" y="14"/>
                  </a:lnTo>
                  <a:lnTo>
                    <a:pt x="30" y="0"/>
                  </a:lnTo>
                  <a:lnTo>
                    <a:pt x="45" y="0"/>
                  </a:lnTo>
                  <a:lnTo>
                    <a:pt x="61" y="0"/>
                  </a:lnTo>
                  <a:lnTo>
                    <a:pt x="76" y="0"/>
                  </a:lnTo>
                  <a:lnTo>
                    <a:pt x="76" y="14"/>
                  </a:lnTo>
                  <a:lnTo>
                    <a:pt x="91" y="14"/>
                  </a:lnTo>
                  <a:lnTo>
                    <a:pt x="91" y="29"/>
                  </a:lnTo>
                  <a:lnTo>
                    <a:pt x="91" y="43"/>
                  </a:lnTo>
                  <a:lnTo>
                    <a:pt x="106" y="43"/>
                  </a:lnTo>
                  <a:lnTo>
                    <a:pt x="121" y="57"/>
                  </a:lnTo>
                  <a:lnTo>
                    <a:pt x="137" y="57"/>
                  </a:lnTo>
                  <a:lnTo>
                    <a:pt x="152" y="57"/>
                  </a:lnTo>
                  <a:lnTo>
                    <a:pt x="167" y="57"/>
                  </a:lnTo>
                  <a:lnTo>
                    <a:pt x="167" y="71"/>
                  </a:lnTo>
                  <a:lnTo>
                    <a:pt x="182" y="71"/>
                  </a:lnTo>
                  <a:lnTo>
                    <a:pt x="198" y="71"/>
                  </a:lnTo>
                  <a:lnTo>
                    <a:pt x="213" y="71"/>
                  </a:lnTo>
                  <a:lnTo>
                    <a:pt x="228" y="71"/>
                  </a:lnTo>
                  <a:lnTo>
                    <a:pt x="243" y="71"/>
                  </a:lnTo>
                  <a:lnTo>
                    <a:pt x="258" y="71"/>
                  </a:lnTo>
                  <a:lnTo>
                    <a:pt x="274" y="71"/>
                  </a:lnTo>
                  <a:lnTo>
                    <a:pt x="289" y="71"/>
                  </a:lnTo>
                  <a:lnTo>
                    <a:pt x="304" y="71"/>
                  </a:lnTo>
                  <a:lnTo>
                    <a:pt x="319" y="57"/>
                  </a:lnTo>
                  <a:lnTo>
                    <a:pt x="335" y="57"/>
                  </a:lnTo>
                  <a:lnTo>
                    <a:pt x="350" y="57"/>
                  </a:lnTo>
                  <a:lnTo>
                    <a:pt x="350" y="43"/>
                  </a:lnTo>
                  <a:lnTo>
                    <a:pt x="365" y="43"/>
                  </a:lnTo>
                  <a:lnTo>
                    <a:pt x="365" y="29"/>
                  </a:lnTo>
                  <a:lnTo>
                    <a:pt x="380" y="29"/>
                  </a:lnTo>
                  <a:lnTo>
                    <a:pt x="396" y="29"/>
                  </a:lnTo>
                  <a:lnTo>
                    <a:pt x="411" y="29"/>
                  </a:lnTo>
                  <a:lnTo>
                    <a:pt x="426" y="29"/>
                  </a:lnTo>
                  <a:lnTo>
                    <a:pt x="426" y="43"/>
                  </a:lnTo>
                  <a:lnTo>
                    <a:pt x="441" y="43"/>
                  </a:lnTo>
                  <a:lnTo>
                    <a:pt x="441" y="57"/>
                  </a:lnTo>
                  <a:lnTo>
                    <a:pt x="456" y="71"/>
                  </a:lnTo>
                  <a:lnTo>
                    <a:pt x="456" y="86"/>
                  </a:lnTo>
                  <a:lnTo>
                    <a:pt x="456" y="100"/>
                  </a:lnTo>
                  <a:lnTo>
                    <a:pt x="441" y="100"/>
                  </a:lnTo>
                  <a:lnTo>
                    <a:pt x="441" y="114"/>
                  </a:lnTo>
                  <a:lnTo>
                    <a:pt x="441" y="129"/>
                  </a:lnTo>
                  <a:lnTo>
                    <a:pt x="441" y="143"/>
                  </a:lnTo>
                  <a:lnTo>
                    <a:pt x="426" y="143"/>
                  </a:lnTo>
                  <a:lnTo>
                    <a:pt x="426" y="157"/>
                  </a:lnTo>
                  <a:lnTo>
                    <a:pt x="426" y="172"/>
                  </a:lnTo>
                  <a:lnTo>
                    <a:pt x="426" y="186"/>
                  </a:lnTo>
                  <a:lnTo>
                    <a:pt x="411" y="200"/>
                  </a:lnTo>
                  <a:lnTo>
                    <a:pt x="411" y="215"/>
                  </a:lnTo>
                  <a:lnTo>
                    <a:pt x="396" y="229"/>
                  </a:lnTo>
                  <a:lnTo>
                    <a:pt x="396" y="243"/>
                  </a:lnTo>
                  <a:lnTo>
                    <a:pt x="380" y="243"/>
                  </a:lnTo>
                  <a:lnTo>
                    <a:pt x="380" y="258"/>
                  </a:lnTo>
                  <a:lnTo>
                    <a:pt x="365" y="258"/>
                  </a:lnTo>
                  <a:lnTo>
                    <a:pt x="350" y="272"/>
                  </a:lnTo>
                  <a:lnTo>
                    <a:pt x="335" y="272"/>
                  </a:lnTo>
                  <a:lnTo>
                    <a:pt x="319" y="272"/>
                  </a:lnTo>
                  <a:lnTo>
                    <a:pt x="304" y="286"/>
                  </a:lnTo>
                  <a:lnTo>
                    <a:pt x="274" y="286"/>
                  </a:lnTo>
                  <a:lnTo>
                    <a:pt x="258" y="286"/>
                  </a:lnTo>
                  <a:lnTo>
                    <a:pt x="228" y="286"/>
                  </a:lnTo>
                  <a:lnTo>
                    <a:pt x="198" y="286"/>
                  </a:lnTo>
                  <a:lnTo>
                    <a:pt x="167" y="272"/>
                  </a:lnTo>
                  <a:lnTo>
                    <a:pt x="152" y="272"/>
                  </a:lnTo>
                  <a:lnTo>
                    <a:pt x="121" y="258"/>
                  </a:lnTo>
                  <a:lnTo>
                    <a:pt x="91" y="258"/>
                  </a:lnTo>
                  <a:lnTo>
                    <a:pt x="76" y="243"/>
                  </a:lnTo>
                  <a:lnTo>
                    <a:pt x="45" y="229"/>
                  </a:lnTo>
                  <a:lnTo>
                    <a:pt x="30" y="229"/>
                  </a:lnTo>
                  <a:lnTo>
                    <a:pt x="15" y="215"/>
                  </a:lnTo>
                  <a:lnTo>
                    <a:pt x="15" y="200"/>
                  </a:lnTo>
                  <a:lnTo>
                    <a:pt x="15" y="172"/>
                  </a:lnTo>
                  <a:lnTo>
                    <a:pt x="0" y="172"/>
                  </a:lnTo>
                  <a:lnTo>
                    <a:pt x="15" y="172"/>
                  </a:lnTo>
                  <a:lnTo>
                    <a:pt x="15" y="157"/>
                  </a:lnTo>
                  <a:lnTo>
                    <a:pt x="15" y="143"/>
                  </a:lnTo>
                  <a:lnTo>
                    <a:pt x="15" y="129"/>
                  </a:lnTo>
                  <a:lnTo>
                    <a:pt x="30" y="129"/>
                  </a:lnTo>
                  <a:lnTo>
                    <a:pt x="30" y="114"/>
                  </a:lnTo>
                  <a:lnTo>
                    <a:pt x="45" y="114"/>
                  </a:lnTo>
                  <a:lnTo>
                    <a:pt x="61" y="114"/>
                  </a:lnTo>
                  <a:lnTo>
                    <a:pt x="61" y="100"/>
                  </a:lnTo>
                  <a:close/>
                </a:path>
              </a:pathLst>
            </a:custGeom>
            <a:solidFill>
              <a:srgbClr val="A666FF"/>
            </a:solidFill>
            <a:ln w="9525">
              <a:noFill/>
              <a:round/>
              <a:headEnd/>
              <a:tailEnd/>
            </a:ln>
          </p:spPr>
          <p:txBody>
            <a:bodyPr/>
            <a:lstStyle/>
            <a:p>
              <a:endParaRPr lang="ru-RU"/>
            </a:p>
          </p:txBody>
        </p:sp>
        <p:sp>
          <p:nvSpPr>
            <p:cNvPr id="47113" name="Freeform 1037"/>
            <p:cNvSpPr>
              <a:spLocks/>
            </p:cNvSpPr>
            <p:nvPr/>
          </p:nvSpPr>
          <p:spPr bwMode="auto">
            <a:xfrm>
              <a:off x="4430" y="555"/>
              <a:ext cx="716" cy="945"/>
            </a:xfrm>
            <a:custGeom>
              <a:avLst/>
              <a:gdLst>
                <a:gd name="T0" fmla="*/ 122 w 716"/>
                <a:gd name="T1" fmla="*/ 845 h 945"/>
                <a:gd name="T2" fmla="*/ 107 w 716"/>
                <a:gd name="T3" fmla="*/ 830 h 945"/>
                <a:gd name="T4" fmla="*/ 122 w 716"/>
                <a:gd name="T5" fmla="*/ 830 h 945"/>
                <a:gd name="T6" fmla="*/ 137 w 716"/>
                <a:gd name="T7" fmla="*/ 816 h 945"/>
                <a:gd name="T8" fmla="*/ 152 w 716"/>
                <a:gd name="T9" fmla="*/ 787 h 945"/>
                <a:gd name="T10" fmla="*/ 168 w 716"/>
                <a:gd name="T11" fmla="*/ 773 h 945"/>
                <a:gd name="T12" fmla="*/ 183 w 716"/>
                <a:gd name="T13" fmla="*/ 744 h 945"/>
                <a:gd name="T14" fmla="*/ 183 w 716"/>
                <a:gd name="T15" fmla="*/ 716 h 945"/>
                <a:gd name="T16" fmla="*/ 183 w 716"/>
                <a:gd name="T17" fmla="*/ 687 h 945"/>
                <a:gd name="T18" fmla="*/ 152 w 716"/>
                <a:gd name="T19" fmla="*/ 616 h 945"/>
                <a:gd name="T20" fmla="*/ 122 w 716"/>
                <a:gd name="T21" fmla="*/ 558 h 945"/>
                <a:gd name="T22" fmla="*/ 92 w 716"/>
                <a:gd name="T23" fmla="*/ 501 h 945"/>
                <a:gd name="T24" fmla="*/ 46 w 716"/>
                <a:gd name="T25" fmla="*/ 429 h 945"/>
                <a:gd name="T26" fmla="*/ 15 w 716"/>
                <a:gd name="T27" fmla="*/ 358 h 945"/>
                <a:gd name="T28" fmla="*/ 0 w 716"/>
                <a:gd name="T29" fmla="*/ 286 h 945"/>
                <a:gd name="T30" fmla="*/ 15 w 716"/>
                <a:gd name="T31" fmla="*/ 215 h 945"/>
                <a:gd name="T32" fmla="*/ 46 w 716"/>
                <a:gd name="T33" fmla="*/ 157 h 945"/>
                <a:gd name="T34" fmla="*/ 92 w 716"/>
                <a:gd name="T35" fmla="*/ 86 h 945"/>
                <a:gd name="T36" fmla="*/ 152 w 716"/>
                <a:gd name="T37" fmla="*/ 43 h 945"/>
                <a:gd name="T38" fmla="*/ 213 w 716"/>
                <a:gd name="T39" fmla="*/ 14 h 945"/>
                <a:gd name="T40" fmla="*/ 244 w 716"/>
                <a:gd name="T41" fmla="*/ 0 h 945"/>
                <a:gd name="T42" fmla="*/ 274 w 716"/>
                <a:gd name="T43" fmla="*/ 0 h 945"/>
                <a:gd name="T44" fmla="*/ 320 w 716"/>
                <a:gd name="T45" fmla="*/ 0 h 945"/>
                <a:gd name="T46" fmla="*/ 350 w 716"/>
                <a:gd name="T47" fmla="*/ 0 h 945"/>
                <a:gd name="T48" fmla="*/ 381 w 716"/>
                <a:gd name="T49" fmla="*/ 14 h 945"/>
                <a:gd name="T50" fmla="*/ 533 w 716"/>
                <a:gd name="T51" fmla="*/ 43 h 945"/>
                <a:gd name="T52" fmla="*/ 640 w 716"/>
                <a:gd name="T53" fmla="*/ 129 h 945"/>
                <a:gd name="T54" fmla="*/ 701 w 716"/>
                <a:gd name="T55" fmla="*/ 229 h 945"/>
                <a:gd name="T56" fmla="*/ 716 w 716"/>
                <a:gd name="T57" fmla="*/ 344 h 945"/>
                <a:gd name="T58" fmla="*/ 685 w 716"/>
                <a:gd name="T59" fmla="*/ 472 h 945"/>
                <a:gd name="T60" fmla="*/ 655 w 716"/>
                <a:gd name="T61" fmla="*/ 558 h 945"/>
                <a:gd name="T62" fmla="*/ 609 w 716"/>
                <a:gd name="T63" fmla="*/ 601 h 945"/>
                <a:gd name="T64" fmla="*/ 564 w 716"/>
                <a:gd name="T65" fmla="*/ 644 h 945"/>
                <a:gd name="T66" fmla="*/ 518 w 716"/>
                <a:gd name="T67" fmla="*/ 687 h 945"/>
                <a:gd name="T68" fmla="*/ 487 w 716"/>
                <a:gd name="T69" fmla="*/ 744 h 945"/>
                <a:gd name="T70" fmla="*/ 472 w 716"/>
                <a:gd name="T71" fmla="*/ 787 h 945"/>
                <a:gd name="T72" fmla="*/ 472 w 716"/>
                <a:gd name="T73" fmla="*/ 802 h 945"/>
                <a:gd name="T74" fmla="*/ 472 w 716"/>
                <a:gd name="T75" fmla="*/ 816 h 945"/>
                <a:gd name="T76" fmla="*/ 472 w 716"/>
                <a:gd name="T77" fmla="*/ 845 h 945"/>
                <a:gd name="T78" fmla="*/ 472 w 716"/>
                <a:gd name="T79" fmla="*/ 859 h 945"/>
                <a:gd name="T80" fmla="*/ 457 w 716"/>
                <a:gd name="T81" fmla="*/ 873 h 945"/>
                <a:gd name="T82" fmla="*/ 427 w 716"/>
                <a:gd name="T83" fmla="*/ 916 h 945"/>
                <a:gd name="T84" fmla="*/ 366 w 716"/>
                <a:gd name="T85" fmla="*/ 930 h 945"/>
                <a:gd name="T86" fmla="*/ 289 w 716"/>
                <a:gd name="T87" fmla="*/ 945 h 945"/>
                <a:gd name="T88" fmla="*/ 213 w 716"/>
                <a:gd name="T89" fmla="*/ 930 h 945"/>
                <a:gd name="T90" fmla="*/ 152 w 716"/>
                <a:gd name="T91" fmla="*/ 902 h 945"/>
                <a:gd name="T92" fmla="*/ 137 w 716"/>
                <a:gd name="T93" fmla="*/ 902 h 945"/>
                <a:gd name="T94" fmla="*/ 107 w 716"/>
                <a:gd name="T95" fmla="*/ 888 h 945"/>
                <a:gd name="T96" fmla="*/ 92 w 716"/>
                <a:gd name="T97" fmla="*/ 873 h 945"/>
                <a:gd name="T98" fmla="*/ 92 w 716"/>
                <a:gd name="T99" fmla="*/ 859 h 945"/>
                <a:gd name="T100" fmla="*/ 107 w 716"/>
                <a:gd name="T101" fmla="*/ 859 h 945"/>
                <a:gd name="T102" fmla="*/ 122 w 716"/>
                <a:gd name="T103" fmla="*/ 845 h 9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6"/>
                <a:gd name="T157" fmla="*/ 0 h 945"/>
                <a:gd name="T158" fmla="*/ 716 w 716"/>
                <a:gd name="T159" fmla="*/ 945 h 9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6" h="945">
                  <a:moveTo>
                    <a:pt x="122" y="845"/>
                  </a:moveTo>
                  <a:lnTo>
                    <a:pt x="122" y="845"/>
                  </a:lnTo>
                  <a:lnTo>
                    <a:pt x="107" y="830"/>
                  </a:lnTo>
                  <a:lnTo>
                    <a:pt x="122" y="830"/>
                  </a:lnTo>
                  <a:lnTo>
                    <a:pt x="122" y="816"/>
                  </a:lnTo>
                  <a:lnTo>
                    <a:pt x="137" y="816"/>
                  </a:lnTo>
                  <a:lnTo>
                    <a:pt x="137" y="802"/>
                  </a:lnTo>
                  <a:lnTo>
                    <a:pt x="152" y="802"/>
                  </a:lnTo>
                  <a:lnTo>
                    <a:pt x="152" y="787"/>
                  </a:lnTo>
                  <a:lnTo>
                    <a:pt x="168" y="787"/>
                  </a:lnTo>
                  <a:lnTo>
                    <a:pt x="168" y="773"/>
                  </a:lnTo>
                  <a:lnTo>
                    <a:pt x="168" y="759"/>
                  </a:lnTo>
                  <a:lnTo>
                    <a:pt x="183" y="759"/>
                  </a:lnTo>
                  <a:lnTo>
                    <a:pt x="183" y="744"/>
                  </a:lnTo>
                  <a:lnTo>
                    <a:pt x="183" y="730"/>
                  </a:lnTo>
                  <a:lnTo>
                    <a:pt x="183" y="716"/>
                  </a:lnTo>
                  <a:lnTo>
                    <a:pt x="183" y="701"/>
                  </a:lnTo>
                  <a:lnTo>
                    <a:pt x="183" y="687"/>
                  </a:lnTo>
                  <a:lnTo>
                    <a:pt x="168" y="658"/>
                  </a:lnTo>
                  <a:lnTo>
                    <a:pt x="168" y="644"/>
                  </a:lnTo>
                  <a:lnTo>
                    <a:pt x="152" y="616"/>
                  </a:lnTo>
                  <a:lnTo>
                    <a:pt x="152" y="601"/>
                  </a:lnTo>
                  <a:lnTo>
                    <a:pt x="137" y="573"/>
                  </a:lnTo>
                  <a:lnTo>
                    <a:pt x="122" y="558"/>
                  </a:lnTo>
                  <a:lnTo>
                    <a:pt x="107" y="530"/>
                  </a:lnTo>
                  <a:lnTo>
                    <a:pt x="92" y="515"/>
                  </a:lnTo>
                  <a:lnTo>
                    <a:pt x="92" y="501"/>
                  </a:lnTo>
                  <a:lnTo>
                    <a:pt x="76" y="472"/>
                  </a:lnTo>
                  <a:lnTo>
                    <a:pt x="61" y="458"/>
                  </a:lnTo>
                  <a:lnTo>
                    <a:pt x="46" y="429"/>
                  </a:lnTo>
                  <a:lnTo>
                    <a:pt x="31" y="415"/>
                  </a:lnTo>
                  <a:lnTo>
                    <a:pt x="15" y="386"/>
                  </a:lnTo>
                  <a:lnTo>
                    <a:pt x="15" y="358"/>
                  </a:lnTo>
                  <a:lnTo>
                    <a:pt x="15" y="344"/>
                  </a:lnTo>
                  <a:lnTo>
                    <a:pt x="15" y="315"/>
                  </a:lnTo>
                  <a:lnTo>
                    <a:pt x="0" y="286"/>
                  </a:lnTo>
                  <a:lnTo>
                    <a:pt x="15" y="258"/>
                  </a:lnTo>
                  <a:lnTo>
                    <a:pt x="15" y="243"/>
                  </a:lnTo>
                  <a:lnTo>
                    <a:pt x="15" y="215"/>
                  </a:lnTo>
                  <a:lnTo>
                    <a:pt x="31" y="200"/>
                  </a:lnTo>
                  <a:lnTo>
                    <a:pt x="31" y="172"/>
                  </a:lnTo>
                  <a:lnTo>
                    <a:pt x="46" y="157"/>
                  </a:lnTo>
                  <a:lnTo>
                    <a:pt x="61" y="129"/>
                  </a:lnTo>
                  <a:lnTo>
                    <a:pt x="76" y="114"/>
                  </a:lnTo>
                  <a:lnTo>
                    <a:pt x="92" y="86"/>
                  </a:lnTo>
                  <a:lnTo>
                    <a:pt x="107" y="72"/>
                  </a:lnTo>
                  <a:lnTo>
                    <a:pt x="122" y="57"/>
                  </a:lnTo>
                  <a:lnTo>
                    <a:pt x="152" y="43"/>
                  </a:lnTo>
                  <a:lnTo>
                    <a:pt x="168" y="29"/>
                  </a:lnTo>
                  <a:lnTo>
                    <a:pt x="198" y="14"/>
                  </a:lnTo>
                  <a:lnTo>
                    <a:pt x="213" y="14"/>
                  </a:lnTo>
                  <a:lnTo>
                    <a:pt x="229" y="14"/>
                  </a:lnTo>
                  <a:lnTo>
                    <a:pt x="244" y="0"/>
                  </a:lnTo>
                  <a:lnTo>
                    <a:pt x="259" y="0"/>
                  </a:lnTo>
                  <a:lnTo>
                    <a:pt x="274" y="0"/>
                  </a:lnTo>
                  <a:lnTo>
                    <a:pt x="289" y="0"/>
                  </a:lnTo>
                  <a:lnTo>
                    <a:pt x="305" y="0"/>
                  </a:lnTo>
                  <a:lnTo>
                    <a:pt x="320" y="0"/>
                  </a:lnTo>
                  <a:lnTo>
                    <a:pt x="335" y="0"/>
                  </a:lnTo>
                  <a:lnTo>
                    <a:pt x="350" y="0"/>
                  </a:lnTo>
                  <a:lnTo>
                    <a:pt x="366" y="14"/>
                  </a:lnTo>
                  <a:lnTo>
                    <a:pt x="381" y="14"/>
                  </a:lnTo>
                  <a:lnTo>
                    <a:pt x="442" y="14"/>
                  </a:lnTo>
                  <a:lnTo>
                    <a:pt x="487" y="29"/>
                  </a:lnTo>
                  <a:lnTo>
                    <a:pt x="533" y="43"/>
                  </a:lnTo>
                  <a:lnTo>
                    <a:pt x="579" y="72"/>
                  </a:lnTo>
                  <a:lnTo>
                    <a:pt x="609" y="100"/>
                  </a:lnTo>
                  <a:lnTo>
                    <a:pt x="640" y="129"/>
                  </a:lnTo>
                  <a:lnTo>
                    <a:pt x="670" y="157"/>
                  </a:lnTo>
                  <a:lnTo>
                    <a:pt x="685" y="186"/>
                  </a:lnTo>
                  <a:lnTo>
                    <a:pt x="701" y="229"/>
                  </a:lnTo>
                  <a:lnTo>
                    <a:pt x="701" y="272"/>
                  </a:lnTo>
                  <a:lnTo>
                    <a:pt x="716" y="301"/>
                  </a:lnTo>
                  <a:lnTo>
                    <a:pt x="716" y="344"/>
                  </a:lnTo>
                  <a:lnTo>
                    <a:pt x="701" y="386"/>
                  </a:lnTo>
                  <a:lnTo>
                    <a:pt x="701" y="429"/>
                  </a:lnTo>
                  <a:lnTo>
                    <a:pt x="685" y="472"/>
                  </a:lnTo>
                  <a:lnTo>
                    <a:pt x="670" y="515"/>
                  </a:lnTo>
                  <a:lnTo>
                    <a:pt x="655" y="530"/>
                  </a:lnTo>
                  <a:lnTo>
                    <a:pt x="655" y="558"/>
                  </a:lnTo>
                  <a:lnTo>
                    <a:pt x="640" y="573"/>
                  </a:lnTo>
                  <a:lnTo>
                    <a:pt x="624" y="587"/>
                  </a:lnTo>
                  <a:lnTo>
                    <a:pt x="609" y="601"/>
                  </a:lnTo>
                  <a:lnTo>
                    <a:pt x="594" y="616"/>
                  </a:lnTo>
                  <a:lnTo>
                    <a:pt x="579" y="630"/>
                  </a:lnTo>
                  <a:lnTo>
                    <a:pt x="564" y="644"/>
                  </a:lnTo>
                  <a:lnTo>
                    <a:pt x="548" y="658"/>
                  </a:lnTo>
                  <a:lnTo>
                    <a:pt x="533" y="673"/>
                  </a:lnTo>
                  <a:lnTo>
                    <a:pt x="518" y="687"/>
                  </a:lnTo>
                  <a:lnTo>
                    <a:pt x="518" y="716"/>
                  </a:lnTo>
                  <a:lnTo>
                    <a:pt x="503" y="730"/>
                  </a:lnTo>
                  <a:lnTo>
                    <a:pt x="487" y="744"/>
                  </a:lnTo>
                  <a:lnTo>
                    <a:pt x="487" y="759"/>
                  </a:lnTo>
                  <a:lnTo>
                    <a:pt x="472" y="787"/>
                  </a:lnTo>
                  <a:lnTo>
                    <a:pt x="472" y="802"/>
                  </a:lnTo>
                  <a:lnTo>
                    <a:pt x="472" y="816"/>
                  </a:lnTo>
                  <a:lnTo>
                    <a:pt x="472" y="830"/>
                  </a:lnTo>
                  <a:lnTo>
                    <a:pt x="472" y="845"/>
                  </a:lnTo>
                  <a:lnTo>
                    <a:pt x="472" y="859"/>
                  </a:lnTo>
                  <a:lnTo>
                    <a:pt x="457" y="873"/>
                  </a:lnTo>
                  <a:lnTo>
                    <a:pt x="457" y="888"/>
                  </a:lnTo>
                  <a:lnTo>
                    <a:pt x="442" y="902"/>
                  </a:lnTo>
                  <a:lnTo>
                    <a:pt x="427" y="916"/>
                  </a:lnTo>
                  <a:lnTo>
                    <a:pt x="411" y="916"/>
                  </a:lnTo>
                  <a:lnTo>
                    <a:pt x="381" y="930"/>
                  </a:lnTo>
                  <a:lnTo>
                    <a:pt x="366" y="930"/>
                  </a:lnTo>
                  <a:lnTo>
                    <a:pt x="335" y="945"/>
                  </a:lnTo>
                  <a:lnTo>
                    <a:pt x="305" y="945"/>
                  </a:lnTo>
                  <a:lnTo>
                    <a:pt x="289" y="945"/>
                  </a:lnTo>
                  <a:lnTo>
                    <a:pt x="259" y="945"/>
                  </a:lnTo>
                  <a:lnTo>
                    <a:pt x="229" y="945"/>
                  </a:lnTo>
                  <a:lnTo>
                    <a:pt x="213" y="930"/>
                  </a:lnTo>
                  <a:lnTo>
                    <a:pt x="198" y="930"/>
                  </a:lnTo>
                  <a:lnTo>
                    <a:pt x="168" y="916"/>
                  </a:lnTo>
                  <a:lnTo>
                    <a:pt x="152" y="902"/>
                  </a:lnTo>
                  <a:lnTo>
                    <a:pt x="137" y="902"/>
                  </a:lnTo>
                  <a:lnTo>
                    <a:pt x="122" y="902"/>
                  </a:lnTo>
                  <a:lnTo>
                    <a:pt x="107" y="888"/>
                  </a:lnTo>
                  <a:lnTo>
                    <a:pt x="92" y="888"/>
                  </a:lnTo>
                  <a:lnTo>
                    <a:pt x="92" y="873"/>
                  </a:lnTo>
                  <a:lnTo>
                    <a:pt x="92" y="859"/>
                  </a:lnTo>
                  <a:lnTo>
                    <a:pt x="107" y="859"/>
                  </a:lnTo>
                  <a:lnTo>
                    <a:pt x="107" y="845"/>
                  </a:lnTo>
                  <a:lnTo>
                    <a:pt x="122" y="845"/>
                  </a:lnTo>
                  <a:close/>
                </a:path>
              </a:pathLst>
            </a:custGeom>
            <a:solidFill>
              <a:srgbClr val="FFFF26"/>
            </a:solidFill>
            <a:ln w="9525">
              <a:noFill/>
              <a:round/>
              <a:headEnd/>
              <a:tailEnd/>
            </a:ln>
          </p:spPr>
          <p:txBody>
            <a:bodyPr/>
            <a:lstStyle/>
            <a:p>
              <a:endParaRPr lang="ru-RU"/>
            </a:p>
          </p:txBody>
        </p:sp>
        <p:sp>
          <p:nvSpPr>
            <p:cNvPr id="47114" name="Freeform 1038"/>
            <p:cNvSpPr>
              <a:spLocks/>
            </p:cNvSpPr>
            <p:nvPr/>
          </p:nvSpPr>
          <p:spPr bwMode="auto">
            <a:xfrm>
              <a:off x="4522" y="627"/>
              <a:ext cx="365" cy="687"/>
            </a:xfrm>
            <a:custGeom>
              <a:avLst/>
              <a:gdLst>
                <a:gd name="T0" fmla="*/ 289 w 365"/>
                <a:gd name="T1" fmla="*/ 71 h 687"/>
                <a:gd name="T2" fmla="*/ 258 w 365"/>
                <a:gd name="T3" fmla="*/ 85 h 687"/>
                <a:gd name="T4" fmla="*/ 228 w 365"/>
                <a:gd name="T5" fmla="*/ 85 h 687"/>
                <a:gd name="T6" fmla="*/ 197 w 365"/>
                <a:gd name="T7" fmla="*/ 100 h 687"/>
                <a:gd name="T8" fmla="*/ 182 w 365"/>
                <a:gd name="T9" fmla="*/ 114 h 687"/>
                <a:gd name="T10" fmla="*/ 152 w 365"/>
                <a:gd name="T11" fmla="*/ 143 h 687"/>
                <a:gd name="T12" fmla="*/ 137 w 365"/>
                <a:gd name="T13" fmla="*/ 157 h 687"/>
                <a:gd name="T14" fmla="*/ 121 w 365"/>
                <a:gd name="T15" fmla="*/ 186 h 687"/>
                <a:gd name="T16" fmla="*/ 121 w 365"/>
                <a:gd name="T17" fmla="*/ 214 h 687"/>
                <a:gd name="T18" fmla="*/ 121 w 365"/>
                <a:gd name="T19" fmla="*/ 243 h 687"/>
                <a:gd name="T20" fmla="*/ 121 w 365"/>
                <a:gd name="T21" fmla="*/ 272 h 687"/>
                <a:gd name="T22" fmla="*/ 137 w 365"/>
                <a:gd name="T23" fmla="*/ 314 h 687"/>
                <a:gd name="T24" fmla="*/ 152 w 365"/>
                <a:gd name="T25" fmla="*/ 343 h 687"/>
                <a:gd name="T26" fmla="*/ 167 w 365"/>
                <a:gd name="T27" fmla="*/ 372 h 687"/>
                <a:gd name="T28" fmla="*/ 182 w 365"/>
                <a:gd name="T29" fmla="*/ 400 h 687"/>
                <a:gd name="T30" fmla="*/ 197 w 365"/>
                <a:gd name="T31" fmla="*/ 443 h 687"/>
                <a:gd name="T32" fmla="*/ 197 w 365"/>
                <a:gd name="T33" fmla="*/ 486 h 687"/>
                <a:gd name="T34" fmla="*/ 197 w 365"/>
                <a:gd name="T35" fmla="*/ 529 h 687"/>
                <a:gd name="T36" fmla="*/ 167 w 365"/>
                <a:gd name="T37" fmla="*/ 572 h 687"/>
                <a:gd name="T38" fmla="*/ 137 w 365"/>
                <a:gd name="T39" fmla="*/ 601 h 687"/>
                <a:gd name="T40" fmla="*/ 106 w 365"/>
                <a:gd name="T41" fmla="*/ 644 h 687"/>
                <a:gd name="T42" fmla="*/ 91 w 365"/>
                <a:gd name="T43" fmla="*/ 672 h 687"/>
                <a:gd name="T44" fmla="*/ 76 w 365"/>
                <a:gd name="T45" fmla="*/ 687 h 687"/>
                <a:gd name="T46" fmla="*/ 60 w 365"/>
                <a:gd name="T47" fmla="*/ 672 h 687"/>
                <a:gd name="T48" fmla="*/ 60 w 365"/>
                <a:gd name="T49" fmla="*/ 672 h 687"/>
                <a:gd name="T50" fmla="*/ 76 w 365"/>
                <a:gd name="T51" fmla="*/ 629 h 687"/>
                <a:gd name="T52" fmla="*/ 91 w 365"/>
                <a:gd name="T53" fmla="*/ 586 h 687"/>
                <a:gd name="T54" fmla="*/ 91 w 365"/>
                <a:gd name="T55" fmla="*/ 558 h 687"/>
                <a:gd name="T56" fmla="*/ 76 w 365"/>
                <a:gd name="T57" fmla="*/ 515 h 687"/>
                <a:gd name="T58" fmla="*/ 76 w 365"/>
                <a:gd name="T59" fmla="*/ 486 h 687"/>
                <a:gd name="T60" fmla="*/ 60 w 365"/>
                <a:gd name="T61" fmla="*/ 443 h 687"/>
                <a:gd name="T62" fmla="*/ 45 w 365"/>
                <a:gd name="T63" fmla="*/ 400 h 687"/>
                <a:gd name="T64" fmla="*/ 30 w 365"/>
                <a:gd name="T65" fmla="*/ 372 h 687"/>
                <a:gd name="T66" fmla="*/ 15 w 365"/>
                <a:gd name="T67" fmla="*/ 343 h 687"/>
                <a:gd name="T68" fmla="*/ 0 w 365"/>
                <a:gd name="T69" fmla="*/ 314 h 687"/>
                <a:gd name="T70" fmla="*/ 0 w 365"/>
                <a:gd name="T71" fmla="*/ 272 h 687"/>
                <a:gd name="T72" fmla="*/ 0 w 365"/>
                <a:gd name="T73" fmla="*/ 214 h 687"/>
                <a:gd name="T74" fmla="*/ 0 w 365"/>
                <a:gd name="T75" fmla="*/ 171 h 687"/>
                <a:gd name="T76" fmla="*/ 15 w 365"/>
                <a:gd name="T77" fmla="*/ 128 h 687"/>
                <a:gd name="T78" fmla="*/ 45 w 365"/>
                <a:gd name="T79" fmla="*/ 85 h 687"/>
                <a:gd name="T80" fmla="*/ 76 w 365"/>
                <a:gd name="T81" fmla="*/ 57 h 687"/>
                <a:gd name="T82" fmla="*/ 121 w 365"/>
                <a:gd name="T83" fmla="*/ 28 h 687"/>
                <a:gd name="T84" fmla="*/ 167 w 365"/>
                <a:gd name="T85" fmla="*/ 14 h 687"/>
                <a:gd name="T86" fmla="*/ 213 w 365"/>
                <a:gd name="T87" fmla="*/ 0 h 687"/>
                <a:gd name="T88" fmla="*/ 258 w 365"/>
                <a:gd name="T89" fmla="*/ 0 h 687"/>
                <a:gd name="T90" fmla="*/ 304 w 365"/>
                <a:gd name="T91" fmla="*/ 0 h 687"/>
                <a:gd name="T92" fmla="*/ 335 w 365"/>
                <a:gd name="T93" fmla="*/ 14 h 687"/>
                <a:gd name="T94" fmla="*/ 350 w 365"/>
                <a:gd name="T95" fmla="*/ 28 h 687"/>
                <a:gd name="T96" fmla="*/ 365 w 365"/>
                <a:gd name="T97" fmla="*/ 42 h 687"/>
                <a:gd name="T98" fmla="*/ 350 w 365"/>
                <a:gd name="T99" fmla="*/ 71 h 687"/>
                <a:gd name="T100" fmla="*/ 335 w 365"/>
                <a:gd name="T101" fmla="*/ 71 h 687"/>
                <a:gd name="T102" fmla="*/ 304 w 365"/>
                <a:gd name="T103" fmla="*/ 71 h 6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5"/>
                <a:gd name="T157" fmla="*/ 0 h 687"/>
                <a:gd name="T158" fmla="*/ 365 w 365"/>
                <a:gd name="T159" fmla="*/ 687 h 6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5" h="687">
                  <a:moveTo>
                    <a:pt x="304" y="71"/>
                  </a:moveTo>
                  <a:lnTo>
                    <a:pt x="304" y="71"/>
                  </a:lnTo>
                  <a:lnTo>
                    <a:pt x="289" y="71"/>
                  </a:lnTo>
                  <a:lnTo>
                    <a:pt x="274" y="71"/>
                  </a:lnTo>
                  <a:lnTo>
                    <a:pt x="258" y="71"/>
                  </a:lnTo>
                  <a:lnTo>
                    <a:pt x="258" y="85"/>
                  </a:lnTo>
                  <a:lnTo>
                    <a:pt x="243" y="85"/>
                  </a:lnTo>
                  <a:lnTo>
                    <a:pt x="228" y="85"/>
                  </a:lnTo>
                  <a:lnTo>
                    <a:pt x="213" y="85"/>
                  </a:lnTo>
                  <a:lnTo>
                    <a:pt x="213" y="100"/>
                  </a:lnTo>
                  <a:lnTo>
                    <a:pt x="197" y="100"/>
                  </a:lnTo>
                  <a:lnTo>
                    <a:pt x="197" y="114"/>
                  </a:lnTo>
                  <a:lnTo>
                    <a:pt x="182" y="114"/>
                  </a:lnTo>
                  <a:lnTo>
                    <a:pt x="167" y="128"/>
                  </a:lnTo>
                  <a:lnTo>
                    <a:pt x="152" y="128"/>
                  </a:lnTo>
                  <a:lnTo>
                    <a:pt x="152" y="143"/>
                  </a:lnTo>
                  <a:lnTo>
                    <a:pt x="137" y="143"/>
                  </a:lnTo>
                  <a:lnTo>
                    <a:pt x="137" y="157"/>
                  </a:lnTo>
                  <a:lnTo>
                    <a:pt x="121" y="171"/>
                  </a:lnTo>
                  <a:lnTo>
                    <a:pt x="121" y="186"/>
                  </a:lnTo>
                  <a:lnTo>
                    <a:pt x="121" y="200"/>
                  </a:lnTo>
                  <a:lnTo>
                    <a:pt x="121" y="214"/>
                  </a:lnTo>
                  <a:lnTo>
                    <a:pt x="121" y="229"/>
                  </a:lnTo>
                  <a:lnTo>
                    <a:pt x="121" y="243"/>
                  </a:lnTo>
                  <a:lnTo>
                    <a:pt x="121" y="257"/>
                  </a:lnTo>
                  <a:lnTo>
                    <a:pt x="121" y="272"/>
                  </a:lnTo>
                  <a:lnTo>
                    <a:pt x="137" y="286"/>
                  </a:lnTo>
                  <a:lnTo>
                    <a:pt x="137" y="300"/>
                  </a:lnTo>
                  <a:lnTo>
                    <a:pt x="137" y="314"/>
                  </a:lnTo>
                  <a:lnTo>
                    <a:pt x="152" y="314"/>
                  </a:lnTo>
                  <a:lnTo>
                    <a:pt x="152" y="329"/>
                  </a:lnTo>
                  <a:lnTo>
                    <a:pt x="152" y="343"/>
                  </a:lnTo>
                  <a:lnTo>
                    <a:pt x="167" y="357"/>
                  </a:lnTo>
                  <a:lnTo>
                    <a:pt x="167" y="372"/>
                  </a:lnTo>
                  <a:lnTo>
                    <a:pt x="182" y="386"/>
                  </a:lnTo>
                  <a:lnTo>
                    <a:pt x="182" y="400"/>
                  </a:lnTo>
                  <a:lnTo>
                    <a:pt x="197" y="415"/>
                  </a:lnTo>
                  <a:lnTo>
                    <a:pt x="197" y="429"/>
                  </a:lnTo>
                  <a:lnTo>
                    <a:pt x="197" y="443"/>
                  </a:lnTo>
                  <a:lnTo>
                    <a:pt x="197" y="458"/>
                  </a:lnTo>
                  <a:lnTo>
                    <a:pt x="197" y="472"/>
                  </a:lnTo>
                  <a:lnTo>
                    <a:pt x="197" y="486"/>
                  </a:lnTo>
                  <a:lnTo>
                    <a:pt x="197" y="501"/>
                  </a:lnTo>
                  <a:lnTo>
                    <a:pt x="197" y="515"/>
                  </a:lnTo>
                  <a:lnTo>
                    <a:pt x="197" y="529"/>
                  </a:lnTo>
                  <a:lnTo>
                    <a:pt x="182" y="544"/>
                  </a:lnTo>
                  <a:lnTo>
                    <a:pt x="182" y="558"/>
                  </a:lnTo>
                  <a:lnTo>
                    <a:pt x="167" y="572"/>
                  </a:lnTo>
                  <a:lnTo>
                    <a:pt x="167" y="586"/>
                  </a:lnTo>
                  <a:lnTo>
                    <a:pt x="152" y="586"/>
                  </a:lnTo>
                  <a:lnTo>
                    <a:pt x="137" y="601"/>
                  </a:lnTo>
                  <a:lnTo>
                    <a:pt x="137" y="615"/>
                  </a:lnTo>
                  <a:lnTo>
                    <a:pt x="121" y="629"/>
                  </a:lnTo>
                  <a:lnTo>
                    <a:pt x="106" y="644"/>
                  </a:lnTo>
                  <a:lnTo>
                    <a:pt x="106" y="658"/>
                  </a:lnTo>
                  <a:lnTo>
                    <a:pt x="91" y="672"/>
                  </a:lnTo>
                  <a:lnTo>
                    <a:pt x="76" y="687"/>
                  </a:lnTo>
                  <a:lnTo>
                    <a:pt x="60" y="672"/>
                  </a:lnTo>
                  <a:lnTo>
                    <a:pt x="76" y="658"/>
                  </a:lnTo>
                  <a:lnTo>
                    <a:pt x="76" y="644"/>
                  </a:lnTo>
                  <a:lnTo>
                    <a:pt x="76" y="629"/>
                  </a:lnTo>
                  <a:lnTo>
                    <a:pt x="91" y="615"/>
                  </a:lnTo>
                  <a:lnTo>
                    <a:pt x="91" y="601"/>
                  </a:lnTo>
                  <a:lnTo>
                    <a:pt x="91" y="586"/>
                  </a:lnTo>
                  <a:lnTo>
                    <a:pt x="91" y="572"/>
                  </a:lnTo>
                  <a:lnTo>
                    <a:pt x="91" y="558"/>
                  </a:lnTo>
                  <a:lnTo>
                    <a:pt x="76" y="544"/>
                  </a:lnTo>
                  <a:lnTo>
                    <a:pt x="76" y="529"/>
                  </a:lnTo>
                  <a:lnTo>
                    <a:pt x="76" y="515"/>
                  </a:lnTo>
                  <a:lnTo>
                    <a:pt x="76" y="501"/>
                  </a:lnTo>
                  <a:lnTo>
                    <a:pt x="76" y="486"/>
                  </a:lnTo>
                  <a:lnTo>
                    <a:pt x="76" y="472"/>
                  </a:lnTo>
                  <a:lnTo>
                    <a:pt x="60" y="458"/>
                  </a:lnTo>
                  <a:lnTo>
                    <a:pt x="60" y="443"/>
                  </a:lnTo>
                  <a:lnTo>
                    <a:pt x="60" y="429"/>
                  </a:lnTo>
                  <a:lnTo>
                    <a:pt x="60" y="415"/>
                  </a:lnTo>
                  <a:lnTo>
                    <a:pt x="45" y="400"/>
                  </a:lnTo>
                  <a:lnTo>
                    <a:pt x="45" y="386"/>
                  </a:lnTo>
                  <a:lnTo>
                    <a:pt x="30" y="372"/>
                  </a:lnTo>
                  <a:lnTo>
                    <a:pt x="30" y="357"/>
                  </a:lnTo>
                  <a:lnTo>
                    <a:pt x="15" y="343"/>
                  </a:lnTo>
                  <a:lnTo>
                    <a:pt x="15" y="329"/>
                  </a:lnTo>
                  <a:lnTo>
                    <a:pt x="0" y="314"/>
                  </a:lnTo>
                  <a:lnTo>
                    <a:pt x="0" y="300"/>
                  </a:lnTo>
                  <a:lnTo>
                    <a:pt x="0" y="286"/>
                  </a:lnTo>
                  <a:lnTo>
                    <a:pt x="0" y="272"/>
                  </a:lnTo>
                  <a:lnTo>
                    <a:pt x="0" y="257"/>
                  </a:lnTo>
                  <a:lnTo>
                    <a:pt x="0" y="243"/>
                  </a:lnTo>
                  <a:lnTo>
                    <a:pt x="0" y="214"/>
                  </a:lnTo>
                  <a:lnTo>
                    <a:pt x="0" y="200"/>
                  </a:lnTo>
                  <a:lnTo>
                    <a:pt x="0" y="186"/>
                  </a:lnTo>
                  <a:lnTo>
                    <a:pt x="0" y="171"/>
                  </a:lnTo>
                  <a:lnTo>
                    <a:pt x="0" y="157"/>
                  </a:lnTo>
                  <a:lnTo>
                    <a:pt x="0" y="143"/>
                  </a:lnTo>
                  <a:lnTo>
                    <a:pt x="15" y="128"/>
                  </a:lnTo>
                  <a:lnTo>
                    <a:pt x="15" y="114"/>
                  </a:lnTo>
                  <a:lnTo>
                    <a:pt x="30" y="100"/>
                  </a:lnTo>
                  <a:lnTo>
                    <a:pt x="45" y="85"/>
                  </a:lnTo>
                  <a:lnTo>
                    <a:pt x="45" y="71"/>
                  </a:lnTo>
                  <a:lnTo>
                    <a:pt x="60" y="57"/>
                  </a:lnTo>
                  <a:lnTo>
                    <a:pt x="76" y="57"/>
                  </a:lnTo>
                  <a:lnTo>
                    <a:pt x="91" y="42"/>
                  </a:lnTo>
                  <a:lnTo>
                    <a:pt x="106" y="28"/>
                  </a:lnTo>
                  <a:lnTo>
                    <a:pt x="121" y="28"/>
                  </a:lnTo>
                  <a:lnTo>
                    <a:pt x="137" y="14"/>
                  </a:lnTo>
                  <a:lnTo>
                    <a:pt x="152" y="14"/>
                  </a:lnTo>
                  <a:lnTo>
                    <a:pt x="167" y="14"/>
                  </a:lnTo>
                  <a:lnTo>
                    <a:pt x="182" y="0"/>
                  </a:lnTo>
                  <a:lnTo>
                    <a:pt x="197" y="0"/>
                  </a:lnTo>
                  <a:lnTo>
                    <a:pt x="213" y="0"/>
                  </a:lnTo>
                  <a:lnTo>
                    <a:pt x="228" y="0"/>
                  </a:lnTo>
                  <a:lnTo>
                    <a:pt x="243" y="0"/>
                  </a:lnTo>
                  <a:lnTo>
                    <a:pt x="258" y="0"/>
                  </a:lnTo>
                  <a:lnTo>
                    <a:pt x="274" y="0"/>
                  </a:lnTo>
                  <a:lnTo>
                    <a:pt x="289" y="0"/>
                  </a:lnTo>
                  <a:lnTo>
                    <a:pt x="304" y="0"/>
                  </a:lnTo>
                  <a:lnTo>
                    <a:pt x="319" y="0"/>
                  </a:lnTo>
                  <a:lnTo>
                    <a:pt x="335" y="0"/>
                  </a:lnTo>
                  <a:lnTo>
                    <a:pt x="335" y="14"/>
                  </a:lnTo>
                  <a:lnTo>
                    <a:pt x="350" y="14"/>
                  </a:lnTo>
                  <a:lnTo>
                    <a:pt x="350" y="28"/>
                  </a:lnTo>
                  <a:lnTo>
                    <a:pt x="365" y="28"/>
                  </a:lnTo>
                  <a:lnTo>
                    <a:pt x="365" y="42"/>
                  </a:lnTo>
                  <a:lnTo>
                    <a:pt x="365" y="57"/>
                  </a:lnTo>
                  <a:lnTo>
                    <a:pt x="350" y="57"/>
                  </a:lnTo>
                  <a:lnTo>
                    <a:pt x="350" y="71"/>
                  </a:lnTo>
                  <a:lnTo>
                    <a:pt x="335" y="71"/>
                  </a:lnTo>
                  <a:lnTo>
                    <a:pt x="319" y="71"/>
                  </a:lnTo>
                  <a:lnTo>
                    <a:pt x="304" y="71"/>
                  </a:lnTo>
                  <a:close/>
                </a:path>
              </a:pathLst>
            </a:custGeom>
            <a:solidFill>
              <a:srgbClr val="FFF7D9"/>
            </a:solidFill>
            <a:ln w="9525">
              <a:noFill/>
              <a:round/>
              <a:headEnd/>
              <a:tailEnd/>
            </a:ln>
          </p:spPr>
          <p:txBody>
            <a:bodyPr/>
            <a:lstStyle/>
            <a:p>
              <a:endParaRPr lang="ru-RU"/>
            </a:p>
          </p:txBody>
        </p:sp>
        <p:sp>
          <p:nvSpPr>
            <p:cNvPr id="47115" name="Freeform 1039"/>
            <p:cNvSpPr>
              <a:spLocks/>
            </p:cNvSpPr>
            <p:nvPr/>
          </p:nvSpPr>
          <p:spPr bwMode="auto">
            <a:xfrm>
              <a:off x="4552" y="698"/>
              <a:ext cx="350" cy="258"/>
            </a:xfrm>
            <a:custGeom>
              <a:avLst/>
              <a:gdLst>
                <a:gd name="T0" fmla="*/ 320 w 350"/>
                <a:gd name="T1" fmla="*/ 29 h 258"/>
                <a:gd name="T2" fmla="*/ 305 w 350"/>
                <a:gd name="T3" fmla="*/ 43 h 258"/>
                <a:gd name="T4" fmla="*/ 289 w 350"/>
                <a:gd name="T5" fmla="*/ 43 h 258"/>
                <a:gd name="T6" fmla="*/ 274 w 350"/>
                <a:gd name="T7" fmla="*/ 57 h 258"/>
                <a:gd name="T8" fmla="*/ 259 w 350"/>
                <a:gd name="T9" fmla="*/ 57 h 258"/>
                <a:gd name="T10" fmla="*/ 244 w 350"/>
                <a:gd name="T11" fmla="*/ 57 h 258"/>
                <a:gd name="T12" fmla="*/ 228 w 350"/>
                <a:gd name="T13" fmla="*/ 72 h 258"/>
                <a:gd name="T14" fmla="*/ 198 w 350"/>
                <a:gd name="T15" fmla="*/ 72 h 258"/>
                <a:gd name="T16" fmla="*/ 183 w 350"/>
                <a:gd name="T17" fmla="*/ 86 h 258"/>
                <a:gd name="T18" fmla="*/ 167 w 350"/>
                <a:gd name="T19" fmla="*/ 86 h 258"/>
                <a:gd name="T20" fmla="*/ 152 w 350"/>
                <a:gd name="T21" fmla="*/ 100 h 258"/>
                <a:gd name="T22" fmla="*/ 137 w 350"/>
                <a:gd name="T23" fmla="*/ 100 h 258"/>
                <a:gd name="T24" fmla="*/ 137 w 350"/>
                <a:gd name="T25" fmla="*/ 115 h 258"/>
                <a:gd name="T26" fmla="*/ 122 w 350"/>
                <a:gd name="T27" fmla="*/ 129 h 258"/>
                <a:gd name="T28" fmla="*/ 122 w 350"/>
                <a:gd name="T29" fmla="*/ 143 h 258"/>
                <a:gd name="T30" fmla="*/ 107 w 350"/>
                <a:gd name="T31" fmla="*/ 158 h 258"/>
                <a:gd name="T32" fmla="*/ 107 w 350"/>
                <a:gd name="T33" fmla="*/ 215 h 258"/>
                <a:gd name="T34" fmla="*/ 91 w 350"/>
                <a:gd name="T35" fmla="*/ 229 h 258"/>
                <a:gd name="T36" fmla="*/ 76 w 350"/>
                <a:gd name="T37" fmla="*/ 243 h 258"/>
                <a:gd name="T38" fmla="*/ 61 w 350"/>
                <a:gd name="T39" fmla="*/ 258 h 258"/>
                <a:gd name="T40" fmla="*/ 46 w 350"/>
                <a:gd name="T41" fmla="*/ 258 h 258"/>
                <a:gd name="T42" fmla="*/ 30 w 350"/>
                <a:gd name="T43" fmla="*/ 243 h 258"/>
                <a:gd name="T44" fmla="*/ 15 w 350"/>
                <a:gd name="T45" fmla="*/ 243 h 258"/>
                <a:gd name="T46" fmla="*/ 0 w 350"/>
                <a:gd name="T47" fmla="*/ 229 h 258"/>
                <a:gd name="T48" fmla="*/ 0 w 350"/>
                <a:gd name="T49" fmla="*/ 201 h 258"/>
                <a:gd name="T50" fmla="*/ 15 w 350"/>
                <a:gd name="T51" fmla="*/ 172 h 258"/>
                <a:gd name="T52" fmla="*/ 15 w 350"/>
                <a:gd name="T53" fmla="*/ 143 h 258"/>
                <a:gd name="T54" fmla="*/ 30 w 350"/>
                <a:gd name="T55" fmla="*/ 115 h 258"/>
                <a:gd name="T56" fmla="*/ 46 w 350"/>
                <a:gd name="T57" fmla="*/ 86 h 258"/>
                <a:gd name="T58" fmla="*/ 61 w 350"/>
                <a:gd name="T59" fmla="*/ 57 h 258"/>
                <a:gd name="T60" fmla="*/ 91 w 350"/>
                <a:gd name="T61" fmla="*/ 29 h 258"/>
                <a:gd name="T62" fmla="*/ 122 w 350"/>
                <a:gd name="T63" fmla="*/ 14 h 258"/>
                <a:gd name="T64" fmla="*/ 167 w 350"/>
                <a:gd name="T65" fmla="*/ 0 h 258"/>
                <a:gd name="T66" fmla="*/ 183 w 350"/>
                <a:gd name="T67" fmla="*/ 0 h 258"/>
                <a:gd name="T68" fmla="*/ 198 w 350"/>
                <a:gd name="T69" fmla="*/ 0 h 258"/>
                <a:gd name="T70" fmla="*/ 228 w 350"/>
                <a:gd name="T71" fmla="*/ 0 h 258"/>
                <a:gd name="T72" fmla="*/ 244 w 350"/>
                <a:gd name="T73" fmla="*/ 0 h 258"/>
                <a:gd name="T74" fmla="*/ 259 w 350"/>
                <a:gd name="T75" fmla="*/ 0 h 258"/>
                <a:gd name="T76" fmla="*/ 274 w 350"/>
                <a:gd name="T77" fmla="*/ 0 h 258"/>
                <a:gd name="T78" fmla="*/ 305 w 350"/>
                <a:gd name="T79" fmla="*/ 0 h 258"/>
                <a:gd name="T80" fmla="*/ 320 w 350"/>
                <a:gd name="T81" fmla="*/ 0 h 258"/>
                <a:gd name="T82" fmla="*/ 320 w 350"/>
                <a:gd name="T83" fmla="*/ 0 h 258"/>
                <a:gd name="T84" fmla="*/ 335 w 350"/>
                <a:gd name="T85" fmla="*/ 0 h 258"/>
                <a:gd name="T86" fmla="*/ 335 w 350"/>
                <a:gd name="T87" fmla="*/ 0 h 258"/>
                <a:gd name="T88" fmla="*/ 335 w 350"/>
                <a:gd name="T89" fmla="*/ 0 h 258"/>
                <a:gd name="T90" fmla="*/ 350 w 350"/>
                <a:gd name="T91" fmla="*/ 14 h 258"/>
                <a:gd name="T92" fmla="*/ 350 w 350"/>
                <a:gd name="T93" fmla="*/ 14 h 258"/>
                <a:gd name="T94" fmla="*/ 335 w 350"/>
                <a:gd name="T95" fmla="*/ 14 h 258"/>
                <a:gd name="T96" fmla="*/ 335 w 350"/>
                <a:gd name="T97" fmla="*/ 29 h 2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0"/>
                <a:gd name="T148" fmla="*/ 0 h 258"/>
                <a:gd name="T149" fmla="*/ 350 w 350"/>
                <a:gd name="T150" fmla="*/ 258 h 2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0" h="258">
                  <a:moveTo>
                    <a:pt x="335" y="29"/>
                  </a:moveTo>
                  <a:lnTo>
                    <a:pt x="320" y="29"/>
                  </a:lnTo>
                  <a:lnTo>
                    <a:pt x="305" y="43"/>
                  </a:lnTo>
                  <a:lnTo>
                    <a:pt x="289" y="43"/>
                  </a:lnTo>
                  <a:lnTo>
                    <a:pt x="274" y="57"/>
                  </a:lnTo>
                  <a:lnTo>
                    <a:pt x="259" y="57"/>
                  </a:lnTo>
                  <a:lnTo>
                    <a:pt x="244" y="57"/>
                  </a:lnTo>
                  <a:lnTo>
                    <a:pt x="228" y="72"/>
                  </a:lnTo>
                  <a:lnTo>
                    <a:pt x="213" y="72"/>
                  </a:lnTo>
                  <a:lnTo>
                    <a:pt x="198" y="72"/>
                  </a:lnTo>
                  <a:lnTo>
                    <a:pt x="183" y="86"/>
                  </a:lnTo>
                  <a:lnTo>
                    <a:pt x="167" y="86"/>
                  </a:lnTo>
                  <a:lnTo>
                    <a:pt x="152" y="100"/>
                  </a:lnTo>
                  <a:lnTo>
                    <a:pt x="137" y="100"/>
                  </a:lnTo>
                  <a:lnTo>
                    <a:pt x="137" y="115"/>
                  </a:lnTo>
                  <a:lnTo>
                    <a:pt x="137" y="129"/>
                  </a:lnTo>
                  <a:lnTo>
                    <a:pt x="122" y="129"/>
                  </a:lnTo>
                  <a:lnTo>
                    <a:pt x="122" y="143"/>
                  </a:lnTo>
                  <a:lnTo>
                    <a:pt x="122" y="158"/>
                  </a:lnTo>
                  <a:lnTo>
                    <a:pt x="107" y="158"/>
                  </a:lnTo>
                  <a:lnTo>
                    <a:pt x="107" y="172"/>
                  </a:lnTo>
                  <a:lnTo>
                    <a:pt x="107" y="215"/>
                  </a:lnTo>
                  <a:lnTo>
                    <a:pt x="91" y="229"/>
                  </a:lnTo>
                  <a:lnTo>
                    <a:pt x="76" y="243"/>
                  </a:lnTo>
                  <a:lnTo>
                    <a:pt x="61" y="243"/>
                  </a:lnTo>
                  <a:lnTo>
                    <a:pt x="61" y="258"/>
                  </a:lnTo>
                  <a:lnTo>
                    <a:pt x="46" y="258"/>
                  </a:lnTo>
                  <a:lnTo>
                    <a:pt x="30" y="258"/>
                  </a:lnTo>
                  <a:lnTo>
                    <a:pt x="30" y="243"/>
                  </a:lnTo>
                  <a:lnTo>
                    <a:pt x="15" y="243"/>
                  </a:lnTo>
                  <a:lnTo>
                    <a:pt x="15" y="229"/>
                  </a:lnTo>
                  <a:lnTo>
                    <a:pt x="0" y="229"/>
                  </a:lnTo>
                  <a:lnTo>
                    <a:pt x="0" y="215"/>
                  </a:lnTo>
                  <a:lnTo>
                    <a:pt x="0" y="201"/>
                  </a:lnTo>
                  <a:lnTo>
                    <a:pt x="0" y="186"/>
                  </a:lnTo>
                  <a:lnTo>
                    <a:pt x="15" y="172"/>
                  </a:lnTo>
                  <a:lnTo>
                    <a:pt x="15" y="158"/>
                  </a:lnTo>
                  <a:lnTo>
                    <a:pt x="15" y="143"/>
                  </a:lnTo>
                  <a:lnTo>
                    <a:pt x="30" y="129"/>
                  </a:lnTo>
                  <a:lnTo>
                    <a:pt x="30" y="115"/>
                  </a:lnTo>
                  <a:lnTo>
                    <a:pt x="30" y="100"/>
                  </a:lnTo>
                  <a:lnTo>
                    <a:pt x="46" y="86"/>
                  </a:lnTo>
                  <a:lnTo>
                    <a:pt x="61" y="72"/>
                  </a:lnTo>
                  <a:lnTo>
                    <a:pt x="61" y="57"/>
                  </a:lnTo>
                  <a:lnTo>
                    <a:pt x="76" y="43"/>
                  </a:lnTo>
                  <a:lnTo>
                    <a:pt x="91" y="29"/>
                  </a:lnTo>
                  <a:lnTo>
                    <a:pt x="107" y="29"/>
                  </a:lnTo>
                  <a:lnTo>
                    <a:pt x="122" y="14"/>
                  </a:lnTo>
                  <a:lnTo>
                    <a:pt x="152" y="14"/>
                  </a:lnTo>
                  <a:lnTo>
                    <a:pt x="167" y="0"/>
                  </a:lnTo>
                  <a:lnTo>
                    <a:pt x="183" y="0"/>
                  </a:lnTo>
                  <a:lnTo>
                    <a:pt x="198" y="0"/>
                  </a:lnTo>
                  <a:lnTo>
                    <a:pt x="213" y="0"/>
                  </a:lnTo>
                  <a:lnTo>
                    <a:pt x="228" y="0"/>
                  </a:lnTo>
                  <a:lnTo>
                    <a:pt x="244" y="0"/>
                  </a:lnTo>
                  <a:lnTo>
                    <a:pt x="259" y="0"/>
                  </a:lnTo>
                  <a:lnTo>
                    <a:pt x="274" y="0"/>
                  </a:lnTo>
                  <a:lnTo>
                    <a:pt x="289" y="0"/>
                  </a:lnTo>
                  <a:lnTo>
                    <a:pt x="305" y="0"/>
                  </a:lnTo>
                  <a:lnTo>
                    <a:pt x="320" y="0"/>
                  </a:lnTo>
                  <a:lnTo>
                    <a:pt x="335" y="0"/>
                  </a:lnTo>
                  <a:lnTo>
                    <a:pt x="350" y="0"/>
                  </a:lnTo>
                  <a:lnTo>
                    <a:pt x="350" y="14"/>
                  </a:lnTo>
                  <a:lnTo>
                    <a:pt x="335" y="14"/>
                  </a:lnTo>
                  <a:lnTo>
                    <a:pt x="335" y="29"/>
                  </a:lnTo>
                  <a:close/>
                </a:path>
              </a:pathLst>
            </a:custGeom>
            <a:solidFill>
              <a:srgbClr val="FFFFFF"/>
            </a:solidFill>
            <a:ln w="9525">
              <a:noFill/>
              <a:round/>
              <a:headEnd/>
              <a:tailEnd/>
            </a:ln>
          </p:spPr>
          <p:txBody>
            <a:bodyPr/>
            <a:lstStyle/>
            <a:p>
              <a:endParaRPr lang="ru-RU"/>
            </a:p>
          </p:txBody>
        </p:sp>
        <p:sp>
          <p:nvSpPr>
            <p:cNvPr id="47116" name="Freeform 1040"/>
            <p:cNvSpPr>
              <a:spLocks/>
            </p:cNvSpPr>
            <p:nvPr/>
          </p:nvSpPr>
          <p:spPr bwMode="auto">
            <a:xfrm>
              <a:off x="4750" y="727"/>
              <a:ext cx="320" cy="716"/>
            </a:xfrm>
            <a:custGeom>
              <a:avLst/>
              <a:gdLst>
                <a:gd name="T0" fmla="*/ 259 w 320"/>
                <a:gd name="T1" fmla="*/ 28 h 716"/>
                <a:gd name="T2" fmla="*/ 289 w 320"/>
                <a:gd name="T3" fmla="*/ 71 h 716"/>
                <a:gd name="T4" fmla="*/ 320 w 320"/>
                <a:gd name="T5" fmla="*/ 114 h 716"/>
                <a:gd name="T6" fmla="*/ 320 w 320"/>
                <a:gd name="T7" fmla="*/ 172 h 716"/>
                <a:gd name="T8" fmla="*/ 320 w 320"/>
                <a:gd name="T9" fmla="*/ 214 h 716"/>
                <a:gd name="T10" fmla="*/ 304 w 320"/>
                <a:gd name="T11" fmla="*/ 272 h 716"/>
                <a:gd name="T12" fmla="*/ 274 w 320"/>
                <a:gd name="T13" fmla="*/ 329 h 716"/>
                <a:gd name="T14" fmla="*/ 244 w 320"/>
                <a:gd name="T15" fmla="*/ 372 h 716"/>
                <a:gd name="T16" fmla="*/ 228 w 320"/>
                <a:gd name="T17" fmla="*/ 401 h 716"/>
                <a:gd name="T18" fmla="*/ 198 w 320"/>
                <a:gd name="T19" fmla="*/ 444 h 716"/>
                <a:gd name="T20" fmla="*/ 183 w 320"/>
                <a:gd name="T21" fmla="*/ 472 h 716"/>
                <a:gd name="T22" fmla="*/ 152 w 320"/>
                <a:gd name="T23" fmla="*/ 501 h 716"/>
                <a:gd name="T24" fmla="*/ 152 w 320"/>
                <a:gd name="T25" fmla="*/ 529 h 716"/>
                <a:gd name="T26" fmla="*/ 137 w 320"/>
                <a:gd name="T27" fmla="*/ 572 h 716"/>
                <a:gd name="T28" fmla="*/ 137 w 320"/>
                <a:gd name="T29" fmla="*/ 601 h 716"/>
                <a:gd name="T30" fmla="*/ 137 w 320"/>
                <a:gd name="T31" fmla="*/ 644 h 716"/>
                <a:gd name="T32" fmla="*/ 122 w 320"/>
                <a:gd name="T33" fmla="*/ 673 h 716"/>
                <a:gd name="T34" fmla="*/ 122 w 320"/>
                <a:gd name="T35" fmla="*/ 687 h 716"/>
                <a:gd name="T36" fmla="*/ 107 w 320"/>
                <a:gd name="T37" fmla="*/ 701 h 716"/>
                <a:gd name="T38" fmla="*/ 76 w 320"/>
                <a:gd name="T39" fmla="*/ 716 h 716"/>
                <a:gd name="T40" fmla="*/ 46 w 320"/>
                <a:gd name="T41" fmla="*/ 716 h 716"/>
                <a:gd name="T42" fmla="*/ 30 w 320"/>
                <a:gd name="T43" fmla="*/ 701 h 716"/>
                <a:gd name="T44" fmla="*/ 15 w 320"/>
                <a:gd name="T45" fmla="*/ 687 h 716"/>
                <a:gd name="T46" fmla="*/ 0 w 320"/>
                <a:gd name="T47" fmla="*/ 673 h 716"/>
                <a:gd name="T48" fmla="*/ 0 w 320"/>
                <a:gd name="T49" fmla="*/ 615 h 716"/>
                <a:gd name="T50" fmla="*/ 15 w 320"/>
                <a:gd name="T51" fmla="*/ 529 h 716"/>
                <a:gd name="T52" fmla="*/ 46 w 320"/>
                <a:gd name="T53" fmla="*/ 472 h 716"/>
                <a:gd name="T54" fmla="*/ 91 w 320"/>
                <a:gd name="T55" fmla="*/ 415 h 716"/>
                <a:gd name="T56" fmla="*/ 122 w 320"/>
                <a:gd name="T57" fmla="*/ 372 h 716"/>
                <a:gd name="T58" fmla="*/ 167 w 320"/>
                <a:gd name="T59" fmla="*/ 329 h 716"/>
                <a:gd name="T60" fmla="*/ 198 w 320"/>
                <a:gd name="T61" fmla="*/ 272 h 716"/>
                <a:gd name="T62" fmla="*/ 228 w 320"/>
                <a:gd name="T63" fmla="*/ 229 h 716"/>
                <a:gd name="T64" fmla="*/ 228 w 320"/>
                <a:gd name="T65" fmla="*/ 186 h 716"/>
                <a:gd name="T66" fmla="*/ 244 w 320"/>
                <a:gd name="T67" fmla="*/ 157 h 716"/>
                <a:gd name="T68" fmla="*/ 244 w 320"/>
                <a:gd name="T69" fmla="*/ 143 h 716"/>
                <a:gd name="T70" fmla="*/ 244 w 320"/>
                <a:gd name="T71" fmla="*/ 129 h 716"/>
                <a:gd name="T72" fmla="*/ 244 w 320"/>
                <a:gd name="T73" fmla="*/ 100 h 716"/>
                <a:gd name="T74" fmla="*/ 244 w 320"/>
                <a:gd name="T75" fmla="*/ 86 h 716"/>
                <a:gd name="T76" fmla="*/ 228 w 320"/>
                <a:gd name="T77" fmla="*/ 71 h 716"/>
                <a:gd name="T78" fmla="*/ 213 w 320"/>
                <a:gd name="T79" fmla="*/ 57 h 716"/>
                <a:gd name="T80" fmla="*/ 198 w 320"/>
                <a:gd name="T81" fmla="*/ 43 h 716"/>
                <a:gd name="T82" fmla="*/ 198 w 320"/>
                <a:gd name="T83" fmla="*/ 28 h 716"/>
                <a:gd name="T84" fmla="*/ 198 w 320"/>
                <a:gd name="T85" fmla="*/ 14 h 716"/>
                <a:gd name="T86" fmla="*/ 198 w 320"/>
                <a:gd name="T87" fmla="*/ 14 h 716"/>
                <a:gd name="T88" fmla="*/ 213 w 320"/>
                <a:gd name="T89" fmla="*/ 14 h 716"/>
                <a:gd name="T90" fmla="*/ 213 w 320"/>
                <a:gd name="T91" fmla="*/ 0 h 716"/>
                <a:gd name="T92" fmla="*/ 213 w 320"/>
                <a:gd name="T93" fmla="*/ 0 h 716"/>
                <a:gd name="T94" fmla="*/ 228 w 320"/>
                <a:gd name="T95" fmla="*/ 14 h 716"/>
                <a:gd name="T96" fmla="*/ 228 w 320"/>
                <a:gd name="T97" fmla="*/ 14 h 7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716"/>
                <a:gd name="T149" fmla="*/ 320 w 320"/>
                <a:gd name="T150" fmla="*/ 716 h 7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716">
                  <a:moveTo>
                    <a:pt x="228" y="14"/>
                  </a:moveTo>
                  <a:lnTo>
                    <a:pt x="259" y="28"/>
                  </a:lnTo>
                  <a:lnTo>
                    <a:pt x="274" y="43"/>
                  </a:lnTo>
                  <a:lnTo>
                    <a:pt x="289" y="71"/>
                  </a:lnTo>
                  <a:lnTo>
                    <a:pt x="304" y="86"/>
                  </a:lnTo>
                  <a:lnTo>
                    <a:pt x="320" y="114"/>
                  </a:lnTo>
                  <a:lnTo>
                    <a:pt x="320" y="143"/>
                  </a:lnTo>
                  <a:lnTo>
                    <a:pt x="320" y="172"/>
                  </a:lnTo>
                  <a:lnTo>
                    <a:pt x="320" y="200"/>
                  </a:lnTo>
                  <a:lnTo>
                    <a:pt x="320" y="214"/>
                  </a:lnTo>
                  <a:lnTo>
                    <a:pt x="304" y="243"/>
                  </a:lnTo>
                  <a:lnTo>
                    <a:pt x="304" y="272"/>
                  </a:lnTo>
                  <a:lnTo>
                    <a:pt x="289" y="300"/>
                  </a:lnTo>
                  <a:lnTo>
                    <a:pt x="274" y="329"/>
                  </a:lnTo>
                  <a:lnTo>
                    <a:pt x="259" y="358"/>
                  </a:lnTo>
                  <a:lnTo>
                    <a:pt x="244" y="372"/>
                  </a:lnTo>
                  <a:lnTo>
                    <a:pt x="244" y="386"/>
                  </a:lnTo>
                  <a:lnTo>
                    <a:pt x="228" y="401"/>
                  </a:lnTo>
                  <a:lnTo>
                    <a:pt x="213" y="429"/>
                  </a:lnTo>
                  <a:lnTo>
                    <a:pt x="198" y="444"/>
                  </a:lnTo>
                  <a:lnTo>
                    <a:pt x="183" y="458"/>
                  </a:lnTo>
                  <a:lnTo>
                    <a:pt x="183" y="472"/>
                  </a:lnTo>
                  <a:lnTo>
                    <a:pt x="167" y="486"/>
                  </a:lnTo>
                  <a:lnTo>
                    <a:pt x="152" y="501"/>
                  </a:lnTo>
                  <a:lnTo>
                    <a:pt x="152" y="515"/>
                  </a:lnTo>
                  <a:lnTo>
                    <a:pt x="152" y="529"/>
                  </a:lnTo>
                  <a:lnTo>
                    <a:pt x="137" y="544"/>
                  </a:lnTo>
                  <a:lnTo>
                    <a:pt x="137" y="572"/>
                  </a:lnTo>
                  <a:lnTo>
                    <a:pt x="137" y="587"/>
                  </a:lnTo>
                  <a:lnTo>
                    <a:pt x="137" y="601"/>
                  </a:lnTo>
                  <a:lnTo>
                    <a:pt x="137" y="615"/>
                  </a:lnTo>
                  <a:lnTo>
                    <a:pt x="137" y="644"/>
                  </a:lnTo>
                  <a:lnTo>
                    <a:pt x="137" y="658"/>
                  </a:lnTo>
                  <a:lnTo>
                    <a:pt x="122" y="673"/>
                  </a:lnTo>
                  <a:lnTo>
                    <a:pt x="122" y="687"/>
                  </a:lnTo>
                  <a:lnTo>
                    <a:pt x="107" y="701"/>
                  </a:lnTo>
                  <a:lnTo>
                    <a:pt x="91" y="716"/>
                  </a:lnTo>
                  <a:lnTo>
                    <a:pt x="76" y="716"/>
                  </a:lnTo>
                  <a:lnTo>
                    <a:pt x="61" y="716"/>
                  </a:lnTo>
                  <a:lnTo>
                    <a:pt x="46" y="716"/>
                  </a:lnTo>
                  <a:lnTo>
                    <a:pt x="30" y="701"/>
                  </a:lnTo>
                  <a:lnTo>
                    <a:pt x="15" y="701"/>
                  </a:lnTo>
                  <a:lnTo>
                    <a:pt x="15" y="687"/>
                  </a:lnTo>
                  <a:lnTo>
                    <a:pt x="0" y="687"/>
                  </a:lnTo>
                  <a:lnTo>
                    <a:pt x="0" y="673"/>
                  </a:lnTo>
                  <a:lnTo>
                    <a:pt x="0" y="658"/>
                  </a:lnTo>
                  <a:lnTo>
                    <a:pt x="0" y="615"/>
                  </a:lnTo>
                  <a:lnTo>
                    <a:pt x="15" y="572"/>
                  </a:lnTo>
                  <a:lnTo>
                    <a:pt x="15" y="529"/>
                  </a:lnTo>
                  <a:lnTo>
                    <a:pt x="30" y="501"/>
                  </a:lnTo>
                  <a:lnTo>
                    <a:pt x="46" y="472"/>
                  </a:lnTo>
                  <a:lnTo>
                    <a:pt x="61" y="444"/>
                  </a:lnTo>
                  <a:lnTo>
                    <a:pt x="91" y="415"/>
                  </a:lnTo>
                  <a:lnTo>
                    <a:pt x="107" y="401"/>
                  </a:lnTo>
                  <a:lnTo>
                    <a:pt x="122" y="372"/>
                  </a:lnTo>
                  <a:lnTo>
                    <a:pt x="152" y="343"/>
                  </a:lnTo>
                  <a:lnTo>
                    <a:pt x="167" y="329"/>
                  </a:lnTo>
                  <a:lnTo>
                    <a:pt x="183" y="300"/>
                  </a:lnTo>
                  <a:lnTo>
                    <a:pt x="198" y="272"/>
                  </a:lnTo>
                  <a:lnTo>
                    <a:pt x="213" y="257"/>
                  </a:lnTo>
                  <a:lnTo>
                    <a:pt x="228" y="229"/>
                  </a:lnTo>
                  <a:lnTo>
                    <a:pt x="228" y="200"/>
                  </a:lnTo>
                  <a:lnTo>
                    <a:pt x="228" y="186"/>
                  </a:lnTo>
                  <a:lnTo>
                    <a:pt x="244" y="172"/>
                  </a:lnTo>
                  <a:lnTo>
                    <a:pt x="244" y="157"/>
                  </a:lnTo>
                  <a:lnTo>
                    <a:pt x="244" y="143"/>
                  </a:lnTo>
                  <a:lnTo>
                    <a:pt x="244" y="129"/>
                  </a:lnTo>
                  <a:lnTo>
                    <a:pt x="244" y="114"/>
                  </a:lnTo>
                  <a:lnTo>
                    <a:pt x="244" y="100"/>
                  </a:lnTo>
                  <a:lnTo>
                    <a:pt x="244" y="86"/>
                  </a:lnTo>
                  <a:lnTo>
                    <a:pt x="228" y="71"/>
                  </a:lnTo>
                  <a:lnTo>
                    <a:pt x="228" y="57"/>
                  </a:lnTo>
                  <a:lnTo>
                    <a:pt x="213" y="57"/>
                  </a:lnTo>
                  <a:lnTo>
                    <a:pt x="213" y="43"/>
                  </a:lnTo>
                  <a:lnTo>
                    <a:pt x="198" y="43"/>
                  </a:lnTo>
                  <a:lnTo>
                    <a:pt x="198" y="28"/>
                  </a:lnTo>
                  <a:lnTo>
                    <a:pt x="198" y="14"/>
                  </a:lnTo>
                  <a:lnTo>
                    <a:pt x="213" y="14"/>
                  </a:lnTo>
                  <a:lnTo>
                    <a:pt x="213" y="0"/>
                  </a:lnTo>
                  <a:lnTo>
                    <a:pt x="228" y="0"/>
                  </a:lnTo>
                  <a:lnTo>
                    <a:pt x="228" y="14"/>
                  </a:lnTo>
                  <a:close/>
                </a:path>
              </a:pathLst>
            </a:custGeom>
            <a:solidFill>
              <a:srgbClr val="FFCC00"/>
            </a:solidFill>
            <a:ln w="9525">
              <a:noFill/>
              <a:round/>
              <a:headEnd/>
              <a:tailEnd/>
            </a:ln>
          </p:spPr>
          <p:txBody>
            <a:bodyPr/>
            <a:lstStyle/>
            <a:p>
              <a:endParaRPr lang="ru-RU"/>
            </a:p>
          </p:txBody>
        </p:sp>
        <p:sp>
          <p:nvSpPr>
            <p:cNvPr id="47117" name="Freeform 1041"/>
            <p:cNvSpPr>
              <a:spLocks/>
            </p:cNvSpPr>
            <p:nvPr/>
          </p:nvSpPr>
          <p:spPr bwMode="auto">
            <a:xfrm>
              <a:off x="4659" y="1013"/>
              <a:ext cx="258" cy="458"/>
            </a:xfrm>
            <a:custGeom>
              <a:avLst/>
              <a:gdLst>
                <a:gd name="T0" fmla="*/ 258 w 258"/>
                <a:gd name="T1" fmla="*/ 29 h 458"/>
                <a:gd name="T2" fmla="*/ 243 w 258"/>
                <a:gd name="T3" fmla="*/ 43 h 458"/>
                <a:gd name="T4" fmla="*/ 243 w 258"/>
                <a:gd name="T5" fmla="*/ 57 h 458"/>
                <a:gd name="T6" fmla="*/ 243 w 258"/>
                <a:gd name="T7" fmla="*/ 72 h 458"/>
                <a:gd name="T8" fmla="*/ 228 w 258"/>
                <a:gd name="T9" fmla="*/ 86 h 458"/>
                <a:gd name="T10" fmla="*/ 228 w 258"/>
                <a:gd name="T11" fmla="*/ 100 h 458"/>
                <a:gd name="T12" fmla="*/ 213 w 258"/>
                <a:gd name="T13" fmla="*/ 115 h 458"/>
                <a:gd name="T14" fmla="*/ 198 w 258"/>
                <a:gd name="T15" fmla="*/ 129 h 458"/>
                <a:gd name="T16" fmla="*/ 182 w 258"/>
                <a:gd name="T17" fmla="*/ 158 h 458"/>
                <a:gd name="T18" fmla="*/ 167 w 258"/>
                <a:gd name="T19" fmla="*/ 186 h 458"/>
                <a:gd name="T20" fmla="*/ 152 w 258"/>
                <a:gd name="T21" fmla="*/ 215 h 458"/>
                <a:gd name="T22" fmla="*/ 137 w 258"/>
                <a:gd name="T23" fmla="*/ 243 h 458"/>
                <a:gd name="T24" fmla="*/ 137 w 258"/>
                <a:gd name="T25" fmla="*/ 272 h 458"/>
                <a:gd name="T26" fmla="*/ 137 w 258"/>
                <a:gd name="T27" fmla="*/ 301 h 458"/>
                <a:gd name="T28" fmla="*/ 137 w 258"/>
                <a:gd name="T29" fmla="*/ 344 h 458"/>
                <a:gd name="T30" fmla="*/ 137 w 258"/>
                <a:gd name="T31" fmla="*/ 372 h 458"/>
                <a:gd name="T32" fmla="*/ 137 w 258"/>
                <a:gd name="T33" fmla="*/ 401 h 458"/>
                <a:gd name="T34" fmla="*/ 137 w 258"/>
                <a:gd name="T35" fmla="*/ 430 h 458"/>
                <a:gd name="T36" fmla="*/ 121 w 258"/>
                <a:gd name="T37" fmla="*/ 444 h 458"/>
                <a:gd name="T38" fmla="*/ 91 w 258"/>
                <a:gd name="T39" fmla="*/ 458 h 458"/>
                <a:gd name="T40" fmla="*/ 76 w 258"/>
                <a:gd name="T41" fmla="*/ 458 h 458"/>
                <a:gd name="T42" fmla="*/ 45 w 258"/>
                <a:gd name="T43" fmla="*/ 458 h 458"/>
                <a:gd name="T44" fmla="*/ 30 w 258"/>
                <a:gd name="T45" fmla="*/ 444 h 458"/>
                <a:gd name="T46" fmla="*/ 15 w 258"/>
                <a:gd name="T47" fmla="*/ 415 h 458"/>
                <a:gd name="T48" fmla="*/ 0 w 258"/>
                <a:gd name="T49" fmla="*/ 387 h 458"/>
                <a:gd name="T50" fmla="*/ 0 w 258"/>
                <a:gd name="T51" fmla="*/ 344 h 458"/>
                <a:gd name="T52" fmla="*/ 15 w 258"/>
                <a:gd name="T53" fmla="*/ 301 h 458"/>
                <a:gd name="T54" fmla="*/ 15 w 258"/>
                <a:gd name="T55" fmla="*/ 272 h 458"/>
                <a:gd name="T56" fmla="*/ 45 w 258"/>
                <a:gd name="T57" fmla="*/ 229 h 458"/>
                <a:gd name="T58" fmla="*/ 60 w 258"/>
                <a:gd name="T59" fmla="*/ 200 h 458"/>
                <a:gd name="T60" fmla="*/ 91 w 258"/>
                <a:gd name="T61" fmla="*/ 158 h 458"/>
                <a:gd name="T62" fmla="*/ 121 w 258"/>
                <a:gd name="T63" fmla="*/ 129 h 458"/>
                <a:gd name="T64" fmla="*/ 137 w 258"/>
                <a:gd name="T65" fmla="*/ 100 h 458"/>
                <a:gd name="T66" fmla="*/ 152 w 258"/>
                <a:gd name="T67" fmla="*/ 86 h 458"/>
                <a:gd name="T68" fmla="*/ 167 w 258"/>
                <a:gd name="T69" fmla="*/ 72 h 458"/>
                <a:gd name="T70" fmla="*/ 182 w 258"/>
                <a:gd name="T71" fmla="*/ 57 h 458"/>
                <a:gd name="T72" fmla="*/ 198 w 258"/>
                <a:gd name="T73" fmla="*/ 57 h 458"/>
                <a:gd name="T74" fmla="*/ 198 w 258"/>
                <a:gd name="T75" fmla="*/ 43 h 458"/>
                <a:gd name="T76" fmla="*/ 213 w 258"/>
                <a:gd name="T77" fmla="*/ 29 h 458"/>
                <a:gd name="T78" fmla="*/ 228 w 258"/>
                <a:gd name="T79" fmla="*/ 14 h 458"/>
                <a:gd name="T80" fmla="*/ 228 w 258"/>
                <a:gd name="T81" fmla="*/ 0 h 458"/>
                <a:gd name="T82" fmla="*/ 228 w 258"/>
                <a:gd name="T83" fmla="*/ 0 h 458"/>
                <a:gd name="T84" fmla="*/ 243 w 258"/>
                <a:gd name="T85" fmla="*/ 0 h 458"/>
                <a:gd name="T86" fmla="*/ 243 w 258"/>
                <a:gd name="T87" fmla="*/ 0 h 458"/>
                <a:gd name="T88" fmla="*/ 258 w 258"/>
                <a:gd name="T89" fmla="*/ 0 h 458"/>
                <a:gd name="T90" fmla="*/ 258 w 258"/>
                <a:gd name="T91" fmla="*/ 0 h 458"/>
                <a:gd name="T92" fmla="*/ 258 w 258"/>
                <a:gd name="T93" fmla="*/ 14 h 458"/>
                <a:gd name="T94" fmla="*/ 258 w 258"/>
                <a:gd name="T95" fmla="*/ 14 h 458"/>
                <a:gd name="T96" fmla="*/ 258 w 258"/>
                <a:gd name="T97" fmla="*/ 14 h 4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458"/>
                <a:gd name="T149" fmla="*/ 258 w 258"/>
                <a:gd name="T150" fmla="*/ 458 h 4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458">
                  <a:moveTo>
                    <a:pt x="258" y="14"/>
                  </a:moveTo>
                  <a:lnTo>
                    <a:pt x="258" y="29"/>
                  </a:lnTo>
                  <a:lnTo>
                    <a:pt x="243" y="43"/>
                  </a:lnTo>
                  <a:lnTo>
                    <a:pt x="243" y="57"/>
                  </a:lnTo>
                  <a:lnTo>
                    <a:pt x="243" y="72"/>
                  </a:lnTo>
                  <a:lnTo>
                    <a:pt x="228" y="86"/>
                  </a:lnTo>
                  <a:lnTo>
                    <a:pt x="228" y="100"/>
                  </a:lnTo>
                  <a:lnTo>
                    <a:pt x="213" y="115"/>
                  </a:lnTo>
                  <a:lnTo>
                    <a:pt x="213" y="129"/>
                  </a:lnTo>
                  <a:lnTo>
                    <a:pt x="198" y="129"/>
                  </a:lnTo>
                  <a:lnTo>
                    <a:pt x="198" y="143"/>
                  </a:lnTo>
                  <a:lnTo>
                    <a:pt x="182" y="158"/>
                  </a:lnTo>
                  <a:lnTo>
                    <a:pt x="182" y="172"/>
                  </a:lnTo>
                  <a:lnTo>
                    <a:pt x="167" y="186"/>
                  </a:lnTo>
                  <a:lnTo>
                    <a:pt x="152" y="200"/>
                  </a:lnTo>
                  <a:lnTo>
                    <a:pt x="152" y="215"/>
                  </a:lnTo>
                  <a:lnTo>
                    <a:pt x="152" y="229"/>
                  </a:lnTo>
                  <a:lnTo>
                    <a:pt x="137" y="243"/>
                  </a:lnTo>
                  <a:lnTo>
                    <a:pt x="137" y="258"/>
                  </a:lnTo>
                  <a:lnTo>
                    <a:pt x="137" y="272"/>
                  </a:lnTo>
                  <a:lnTo>
                    <a:pt x="137" y="286"/>
                  </a:lnTo>
                  <a:lnTo>
                    <a:pt x="137" y="301"/>
                  </a:lnTo>
                  <a:lnTo>
                    <a:pt x="137" y="315"/>
                  </a:lnTo>
                  <a:lnTo>
                    <a:pt x="137" y="344"/>
                  </a:lnTo>
                  <a:lnTo>
                    <a:pt x="137" y="358"/>
                  </a:lnTo>
                  <a:lnTo>
                    <a:pt x="137" y="372"/>
                  </a:lnTo>
                  <a:lnTo>
                    <a:pt x="137" y="387"/>
                  </a:lnTo>
                  <a:lnTo>
                    <a:pt x="137" y="401"/>
                  </a:lnTo>
                  <a:lnTo>
                    <a:pt x="137" y="415"/>
                  </a:lnTo>
                  <a:lnTo>
                    <a:pt x="137" y="430"/>
                  </a:lnTo>
                  <a:lnTo>
                    <a:pt x="121" y="430"/>
                  </a:lnTo>
                  <a:lnTo>
                    <a:pt x="121" y="444"/>
                  </a:lnTo>
                  <a:lnTo>
                    <a:pt x="106" y="444"/>
                  </a:lnTo>
                  <a:lnTo>
                    <a:pt x="91" y="458"/>
                  </a:lnTo>
                  <a:lnTo>
                    <a:pt x="76" y="458"/>
                  </a:lnTo>
                  <a:lnTo>
                    <a:pt x="60" y="458"/>
                  </a:lnTo>
                  <a:lnTo>
                    <a:pt x="45" y="458"/>
                  </a:lnTo>
                  <a:lnTo>
                    <a:pt x="45" y="444"/>
                  </a:lnTo>
                  <a:lnTo>
                    <a:pt x="30" y="444"/>
                  </a:lnTo>
                  <a:lnTo>
                    <a:pt x="15" y="430"/>
                  </a:lnTo>
                  <a:lnTo>
                    <a:pt x="15" y="415"/>
                  </a:lnTo>
                  <a:lnTo>
                    <a:pt x="0" y="387"/>
                  </a:lnTo>
                  <a:lnTo>
                    <a:pt x="0" y="358"/>
                  </a:lnTo>
                  <a:lnTo>
                    <a:pt x="0" y="344"/>
                  </a:lnTo>
                  <a:lnTo>
                    <a:pt x="0" y="329"/>
                  </a:lnTo>
                  <a:lnTo>
                    <a:pt x="15" y="301"/>
                  </a:lnTo>
                  <a:lnTo>
                    <a:pt x="15" y="286"/>
                  </a:lnTo>
                  <a:lnTo>
                    <a:pt x="15" y="272"/>
                  </a:lnTo>
                  <a:lnTo>
                    <a:pt x="30" y="243"/>
                  </a:lnTo>
                  <a:lnTo>
                    <a:pt x="45" y="229"/>
                  </a:lnTo>
                  <a:lnTo>
                    <a:pt x="45" y="215"/>
                  </a:lnTo>
                  <a:lnTo>
                    <a:pt x="60" y="200"/>
                  </a:lnTo>
                  <a:lnTo>
                    <a:pt x="76" y="172"/>
                  </a:lnTo>
                  <a:lnTo>
                    <a:pt x="91" y="158"/>
                  </a:lnTo>
                  <a:lnTo>
                    <a:pt x="106" y="143"/>
                  </a:lnTo>
                  <a:lnTo>
                    <a:pt x="121" y="129"/>
                  </a:lnTo>
                  <a:lnTo>
                    <a:pt x="137" y="100"/>
                  </a:lnTo>
                  <a:lnTo>
                    <a:pt x="152" y="86"/>
                  </a:lnTo>
                  <a:lnTo>
                    <a:pt x="152" y="72"/>
                  </a:lnTo>
                  <a:lnTo>
                    <a:pt x="167" y="72"/>
                  </a:lnTo>
                  <a:lnTo>
                    <a:pt x="182" y="57"/>
                  </a:lnTo>
                  <a:lnTo>
                    <a:pt x="198" y="57"/>
                  </a:lnTo>
                  <a:lnTo>
                    <a:pt x="198" y="43"/>
                  </a:lnTo>
                  <a:lnTo>
                    <a:pt x="213" y="29"/>
                  </a:lnTo>
                  <a:lnTo>
                    <a:pt x="213" y="14"/>
                  </a:lnTo>
                  <a:lnTo>
                    <a:pt x="228" y="14"/>
                  </a:lnTo>
                  <a:lnTo>
                    <a:pt x="228" y="0"/>
                  </a:lnTo>
                  <a:lnTo>
                    <a:pt x="243" y="0"/>
                  </a:lnTo>
                  <a:lnTo>
                    <a:pt x="258" y="0"/>
                  </a:lnTo>
                  <a:lnTo>
                    <a:pt x="258" y="14"/>
                  </a:lnTo>
                  <a:close/>
                </a:path>
              </a:pathLst>
            </a:custGeom>
            <a:solidFill>
              <a:srgbClr val="FF99B3"/>
            </a:solidFill>
            <a:ln w="9525">
              <a:noFill/>
              <a:round/>
              <a:headEnd/>
              <a:tailEnd/>
            </a:ln>
          </p:spPr>
          <p:txBody>
            <a:bodyPr/>
            <a:lstStyle/>
            <a:p>
              <a:endParaRPr lang="ru-RU"/>
            </a:p>
          </p:txBody>
        </p:sp>
        <p:sp>
          <p:nvSpPr>
            <p:cNvPr id="47118" name="Freeform 1042"/>
            <p:cNvSpPr>
              <a:spLocks/>
            </p:cNvSpPr>
            <p:nvPr/>
          </p:nvSpPr>
          <p:spPr bwMode="auto">
            <a:xfrm>
              <a:off x="4415" y="526"/>
              <a:ext cx="655" cy="544"/>
            </a:xfrm>
            <a:custGeom>
              <a:avLst/>
              <a:gdLst>
                <a:gd name="T0" fmla="*/ 624 w 655"/>
                <a:gd name="T1" fmla="*/ 272 h 544"/>
                <a:gd name="T2" fmla="*/ 609 w 655"/>
                <a:gd name="T3" fmla="*/ 258 h 544"/>
                <a:gd name="T4" fmla="*/ 609 w 655"/>
                <a:gd name="T5" fmla="*/ 244 h 544"/>
                <a:gd name="T6" fmla="*/ 594 w 655"/>
                <a:gd name="T7" fmla="*/ 244 h 544"/>
                <a:gd name="T8" fmla="*/ 579 w 655"/>
                <a:gd name="T9" fmla="*/ 229 h 544"/>
                <a:gd name="T10" fmla="*/ 563 w 655"/>
                <a:gd name="T11" fmla="*/ 201 h 544"/>
                <a:gd name="T12" fmla="*/ 533 w 655"/>
                <a:gd name="T13" fmla="*/ 186 h 544"/>
                <a:gd name="T14" fmla="*/ 518 w 655"/>
                <a:gd name="T15" fmla="*/ 158 h 544"/>
                <a:gd name="T16" fmla="*/ 487 w 655"/>
                <a:gd name="T17" fmla="*/ 143 h 544"/>
                <a:gd name="T18" fmla="*/ 457 w 655"/>
                <a:gd name="T19" fmla="*/ 115 h 544"/>
                <a:gd name="T20" fmla="*/ 426 w 655"/>
                <a:gd name="T21" fmla="*/ 101 h 544"/>
                <a:gd name="T22" fmla="*/ 350 w 655"/>
                <a:gd name="T23" fmla="*/ 86 h 544"/>
                <a:gd name="T24" fmla="*/ 274 w 655"/>
                <a:gd name="T25" fmla="*/ 101 h 544"/>
                <a:gd name="T26" fmla="*/ 198 w 655"/>
                <a:gd name="T27" fmla="*/ 129 h 544"/>
                <a:gd name="T28" fmla="*/ 152 w 655"/>
                <a:gd name="T29" fmla="*/ 186 h 544"/>
                <a:gd name="T30" fmla="*/ 122 w 655"/>
                <a:gd name="T31" fmla="*/ 244 h 544"/>
                <a:gd name="T32" fmla="*/ 107 w 655"/>
                <a:gd name="T33" fmla="*/ 301 h 544"/>
                <a:gd name="T34" fmla="*/ 107 w 655"/>
                <a:gd name="T35" fmla="*/ 344 h 544"/>
                <a:gd name="T36" fmla="*/ 107 w 655"/>
                <a:gd name="T37" fmla="*/ 387 h 544"/>
                <a:gd name="T38" fmla="*/ 122 w 655"/>
                <a:gd name="T39" fmla="*/ 430 h 544"/>
                <a:gd name="T40" fmla="*/ 137 w 655"/>
                <a:gd name="T41" fmla="*/ 458 h 544"/>
                <a:gd name="T42" fmla="*/ 152 w 655"/>
                <a:gd name="T43" fmla="*/ 501 h 544"/>
                <a:gd name="T44" fmla="*/ 137 w 655"/>
                <a:gd name="T45" fmla="*/ 516 h 544"/>
                <a:gd name="T46" fmla="*/ 122 w 655"/>
                <a:gd name="T47" fmla="*/ 530 h 544"/>
                <a:gd name="T48" fmla="*/ 107 w 655"/>
                <a:gd name="T49" fmla="*/ 544 h 544"/>
                <a:gd name="T50" fmla="*/ 76 w 655"/>
                <a:gd name="T51" fmla="*/ 530 h 544"/>
                <a:gd name="T52" fmla="*/ 61 w 655"/>
                <a:gd name="T53" fmla="*/ 516 h 544"/>
                <a:gd name="T54" fmla="*/ 46 w 655"/>
                <a:gd name="T55" fmla="*/ 458 h 544"/>
                <a:gd name="T56" fmla="*/ 30 w 655"/>
                <a:gd name="T57" fmla="*/ 415 h 544"/>
                <a:gd name="T58" fmla="*/ 15 w 655"/>
                <a:gd name="T59" fmla="*/ 373 h 544"/>
                <a:gd name="T60" fmla="*/ 0 w 655"/>
                <a:gd name="T61" fmla="*/ 330 h 544"/>
                <a:gd name="T62" fmla="*/ 0 w 655"/>
                <a:gd name="T63" fmla="*/ 272 h 544"/>
                <a:gd name="T64" fmla="*/ 15 w 655"/>
                <a:gd name="T65" fmla="*/ 201 h 544"/>
                <a:gd name="T66" fmla="*/ 76 w 655"/>
                <a:gd name="T67" fmla="*/ 115 h 544"/>
                <a:gd name="T68" fmla="*/ 183 w 655"/>
                <a:gd name="T69" fmla="*/ 43 h 544"/>
                <a:gd name="T70" fmla="*/ 289 w 655"/>
                <a:gd name="T71" fmla="*/ 15 h 544"/>
                <a:gd name="T72" fmla="*/ 396 w 655"/>
                <a:gd name="T73" fmla="*/ 15 h 544"/>
                <a:gd name="T74" fmla="*/ 487 w 655"/>
                <a:gd name="T75" fmla="*/ 43 h 544"/>
                <a:gd name="T76" fmla="*/ 533 w 655"/>
                <a:gd name="T77" fmla="*/ 58 h 544"/>
                <a:gd name="T78" fmla="*/ 563 w 655"/>
                <a:gd name="T79" fmla="*/ 86 h 544"/>
                <a:gd name="T80" fmla="*/ 579 w 655"/>
                <a:gd name="T81" fmla="*/ 115 h 544"/>
                <a:gd name="T82" fmla="*/ 609 w 655"/>
                <a:gd name="T83" fmla="*/ 143 h 544"/>
                <a:gd name="T84" fmla="*/ 639 w 655"/>
                <a:gd name="T85" fmla="*/ 186 h 544"/>
                <a:gd name="T86" fmla="*/ 639 w 655"/>
                <a:gd name="T87" fmla="*/ 201 h 544"/>
                <a:gd name="T88" fmla="*/ 655 w 655"/>
                <a:gd name="T89" fmla="*/ 215 h 544"/>
                <a:gd name="T90" fmla="*/ 655 w 655"/>
                <a:gd name="T91" fmla="*/ 229 h 544"/>
                <a:gd name="T92" fmla="*/ 655 w 655"/>
                <a:gd name="T93" fmla="*/ 258 h 544"/>
                <a:gd name="T94" fmla="*/ 655 w 655"/>
                <a:gd name="T95" fmla="*/ 272 h 544"/>
                <a:gd name="T96" fmla="*/ 655 w 655"/>
                <a:gd name="T97" fmla="*/ 287 h 544"/>
                <a:gd name="T98" fmla="*/ 655 w 655"/>
                <a:gd name="T99" fmla="*/ 287 h 544"/>
                <a:gd name="T100" fmla="*/ 655 w 655"/>
                <a:gd name="T101" fmla="*/ 301 h 544"/>
                <a:gd name="T102" fmla="*/ 639 w 655"/>
                <a:gd name="T103" fmla="*/ 301 h 544"/>
                <a:gd name="T104" fmla="*/ 639 w 655"/>
                <a:gd name="T105" fmla="*/ 287 h 544"/>
                <a:gd name="T106" fmla="*/ 624 w 655"/>
                <a:gd name="T107" fmla="*/ 287 h 5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5"/>
                <a:gd name="T163" fmla="*/ 0 h 544"/>
                <a:gd name="T164" fmla="*/ 655 w 655"/>
                <a:gd name="T165" fmla="*/ 544 h 5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5" h="544">
                  <a:moveTo>
                    <a:pt x="624" y="287"/>
                  </a:moveTo>
                  <a:lnTo>
                    <a:pt x="624" y="272"/>
                  </a:lnTo>
                  <a:lnTo>
                    <a:pt x="624" y="258"/>
                  </a:lnTo>
                  <a:lnTo>
                    <a:pt x="609" y="258"/>
                  </a:lnTo>
                  <a:lnTo>
                    <a:pt x="609" y="244"/>
                  </a:lnTo>
                  <a:lnTo>
                    <a:pt x="594" y="244"/>
                  </a:lnTo>
                  <a:lnTo>
                    <a:pt x="579" y="229"/>
                  </a:lnTo>
                  <a:lnTo>
                    <a:pt x="563" y="215"/>
                  </a:lnTo>
                  <a:lnTo>
                    <a:pt x="563" y="201"/>
                  </a:lnTo>
                  <a:lnTo>
                    <a:pt x="548" y="201"/>
                  </a:lnTo>
                  <a:lnTo>
                    <a:pt x="548" y="186"/>
                  </a:lnTo>
                  <a:lnTo>
                    <a:pt x="533" y="186"/>
                  </a:lnTo>
                  <a:lnTo>
                    <a:pt x="533" y="172"/>
                  </a:lnTo>
                  <a:lnTo>
                    <a:pt x="518" y="172"/>
                  </a:lnTo>
                  <a:lnTo>
                    <a:pt x="518" y="158"/>
                  </a:lnTo>
                  <a:lnTo>
                    <a:pt x="502" y="158"/>
                  </a:lnTo>
                  <a:lnTo>
                    <a:pt x="502" y="143"/>
                  </a:lnTo>
                  <a:lnTo>
                    <a:pt x="487" y="143"/>
                  </a:lnTo>
                  <a:lnTo>
                    <a:pt x="472" y="129"/>
                  </a:lnTo>
                  <a:lnTo>
                    <a:pt x="457" y="115"/>
                  </a:lnTo>
                  <a:lnTo>
                    <a:pt x="442" y="115"/>
                  </a:lnTo>
                  <a:lnTo>
                    <a:pt x="426" y="101"/>
                  </a:lnTo>
                  <a:lnTo>
                    <a:pt x="411" y="101"/>
                  </a:lnTo>
                  <a:lnTo>
                    <a:pt x="381" y="86"/>
                  </a:lnTo>
                  <a:lnTo>
                    <a:pt x="350" y="86"/>
                  </a:lnTo>
                  <a:lnTo>
                    <a:pt x="320" y="86"/>
                  </a:lnTo>
                  <a:lnTo>
                    <a:pt x="304" y="86"/>
                  </a:lnTo>
                  <a:lnTo>
                    <a:pt x="274" y="101"/>
                  </a:lnTo>
                  <a:lnTo>
                    <a:pt x="244" y="101"/>
                  </a:lnTo>
                  <a:lnTo>
                    <a:pt x="228" y="115"/>
                  </a:lnTo>
                  <a:lnTo>
                    <a:pt x="198" y="129"/>
                  </a:lnTo>
                  <a:lnTo>
                    <a:pt x="183" y="143"/>
                  </a:lnTo>
                  <a:lnTo>
                    <a:pt x="167" y="172"/>
                  </a:lnTo>
                  <a:lnTo>
                    <a:pt x="152" y="186"/>
                  </a:lnTo>
                  <a:lnTo>
                    <a:pt x="137" y="201"/>
                  </a:lnTo>
                  <a:lnTo>
                    <a:pt x="122" y="229"/>
                  </a:lnTo>
                  <a:lnTo>
                    <a:pt x="122" y="244"/>
                  </a:lnTo>
                  <a:lnTo>
                    <a:pt x="107" y="272"/>
                  </a:lnTo>
                  <a:lnTo>
                    <a:pt x="107" y="287"/>
                  </a:lnTo>
                  <a:lnTo>
                    <a:pt x="107" y="301"/>
                  </a:lnTo>
                  <a:lnTo>
                    <a:pt x="107" y="315"/>
                  </a:lnTo>
                  <a:lnTo>
                    <a:pt x="107" y="330"/>
                  </a:lnTo>
                  <a:lnTo>
                    <a:pt x="107" y="344"/>
                  </a:lnTo>
                  <a:lnTo>
                    <a:pt x="107" y="358"/>
                  </a:lnTo>
                  <a:lnTo>
                    <a:pt x="107" y="373"/>
                  </a:lnTo>
                  <a:lnTo>
                    <a:pt x="107" y="387"/>
                  </a:lnTo>
                  <a:lnTo>
                    <a:pt x="122" y="401"/>
                  </a:lnTo>
                  <a:lnTo>
                    <a:pt x="122" y="415"/>
                  </a:lnTo>
                  <a:lnTo>
                    <a:pt x="122" y="430"/>
                  </a:lnTo>
                  <a:lnTo>
                    <a:pt x="137" y="444"/>
                  </a:lnTo>
                  <a:lnTo>
                    <a:pt x="137" y="458"/>
                  </a:lnTo>
                  <a:lnTo>
                    <a:pt x="137" y="473"/>
                  </a:lnTo>
                  <a:lnTo>
                    <a:pt x="152" y="501"/>
                  </a:lnTo>
                  <a:lnTo>
                    <a:pt x="152" y="516"/>
                  </a:lnTo>
                  <a:lnTo>
                    <a:pt x="137" y="516"/>
                  </a:lnTo>
                  <a:lnTo>
                    <a:pt x="137" y="530"/>
                  </a:lnTo>
                  <a:lnTo>
                    <a:pt x="122" y="530"/>
                  </a:lnTo>
                  <a:lnTo>
                    <a:pt x="122" y="544"/>
                  </a:lnTo>
                  <a:lnTo>
                    <a:pt x="107" y="544"/>
                  </a:lnTo>
                  <a:lnTo>
                    <a:pt x="91" y="544"/>
                  </a:lnTo>
                  <a:lnTo>
                    <a:pt x="76" y="530"/>
                  </a:lnTo>
                  <a:lnTo>
                    <a:pt x="61" y="516"/>
                  </a:lnTo>
                  <a:lnTo>
                    <a:pt x="61" y="501"/>
                  </a:lnTo>
                  <a:lnTo>
                    <a:pt x="46" y="473"/>
                  </a:lnTo>
                  <a:lnTo>
                    <a:pt x="46" y="458"/>
                  </a:lnTo>
                  <a:lnTo>
                    <a:pt x="30" y="444"/>
                  </a:lnTo>
                  <a:lnTo>
                    <a:pt x="30" y="430"/>
                  </a:lnTo>
                  <a:lnTo>
                    <a:pt x="30" y="415"/>
                  </a:lnTo>
                  <a:lnTo>
                    <a:pt x="15" y="401"/>
                  </a:lnTo>
                  <a:lnTo>
                    <a:pt x="15" y="387"/>
                  </a:lnTo>
                  <a:lnTo>
                    <a:pt x="15" y="373"/>
                  </a:lnTo>
                  <a:lnTo>
                    <a:pt x="0" y="358"/>
                  </a:lnTo>
                  <a:lnTo>
                    <a:pt x="0" y="344"/>
                  </a:lnTo>
                  <a:lnTo>
                    <a:pt x="0" y="330"/>
                  </a:lnTo>
                  <a:lnTo>
                    <a:pt x="0" y="315"/>
                  </a:lnTo>
                  <a:lnTo>
                    <a:pt x="0" y="301"/>
                  </a:lnTo>
                  <a:lnTo>
                    <a:pt x="0" y="272"/>
                  </a:lnTo>
                  <a:lnTo>
                    <a:pt x="0" y="258"/>
                  </a:lnTo>
                  <a:lnTo>
                    <a:pt x="15" y="229"/>
                  </a:lnTo>
                  <a:lnTo>
                    <a:pt x="15" y="201"/>
                  </a:lnTo>
                  <a:lnTo>
                    <a:pt x="30" y="158"/>
                  </a:lnTo>
                  <a:lnTo>
                    <a:pt x="61" y="143"/>
                  </a:lnTo>
                  <a:lnTo>
                    <a:pt x="76" y="115"/>
                  </a:lnTo>
                  <a:lnTo>
                    <a:pt x="107" y="86"/>
                  </a:lnTo>
                  <a:lnTo>
                    <a:pt x="137" y="72"/>
                  </a:lnTo>
                  <a:lnTo>
                    <a:pt x="183" y="43"/>
                  </a:lnTo>
                  <a:lnTo>
                    <a:pt x="213" y="29"/>
                  </a:lnTo>
                  <a:lnTo>
                    <a:pt x="244" y="15"/>
                  </a:lnTo>
                  <a:lnTo>
                    <a:pt x="289" y="15"/>
                  </a:lnTo>
                  <a:lnTo>
                    <a:pt x="320" y="0"/>
                  </a:lnTo>
                  <a:lnTo>
                    <a:pt x="365" y="0"/>
                  </a:lnTo>
                  <a:lnTo>
                    <a:pt x="396" y="15"/>
                  </a:lnTo>
                  <a:lnTo>
                    <a:pt x="442" y="15"/>
                  </a:lnTo>
                  <a:lnTo>
                    <a:pt x="472" y="29"/>
                  </a:lnTo>
                  <a:lnTo>
                    <a:pt x="487" y="43"/>
                  </a:lnTo>
                  <a:lnTo>
                    <a:pt x="502" y="43"/>
                  </a:lnTo>
                  <a:lnTo>
                    <a:pt x="518" y="58"/>
                  </a:lnTo>
                  <a:lnTo>
                    <a:pt x="533" y="58"/>
                  </a:lnTo>
                  <a:lnTo>
                    <a:pt x="533" y="72"/>
                  </a:lnTo>
                  <a:lnTo>
                    <a:pt x="548" y="86"/>
                  </a:lnTo>
                  <a:lnTo>
                    <a:pt x="563" y="86"/>
                  </a:lnTo>
                  <a:lnTo>
                    <a:pt x="563" y="101"/>
                  </a:lnTo>
                  <a:lnTo>
                    <a:pt x="579" y="101"/>
                  </a:lnTo>
                  <a:lnTo>
                    <a:pt x="579" y="115"/>
                  </a:lnTo>
                  <a:lnTo>
                    <a:pt x="594" y="129"/>
                  </a:lnTo>
                  <a:lnTo>
                    <a:pt x="609" y="143"/>
                  </a:lnTo>
                  <a:lnTo>
                    <a:pt x="624" y="158"/>
                  </a:lnTo>
                  <a:lnTo>
                    <a:pt x="624" y="172"/>
                  </a:lnTo>
                  <a:lnTo>
                    <a:pt x="639" y="186"/>
                  </a:lnTo>
                  <a:lnTo>
                    <a:pt x="639" y="201"/>
                  </a:lnTo>
                  <a:lnTo>
                    <a:pt x="655" y="215"/>
                  </a:lnTo>
                  <a:lnTo>
                    <a:pt x="655" y="229"/>
                  </a:lnTo>
                  <a:lnTo>
                    <a:pt x="655" y="244"/>
                  </a:lnTo>
                  <a:lnTo>
                    <a:pt x="655" y="258"/>
                  </a:lnTo>
                  <a:lnTo>
                    <a:pt x="655" y="272"/>
                  </a:lnTo>
                  <a:lnTo>
                    <a:pt x="655" y="287"/>
                  </a:lnTo>
                  <a:lnTo>
                    <a:pt x="655" y="301"/>
                  </a:lnTo>
                  <a:lnTo>
                    <a:pt x="639" y="301"/>
                  </a:lnTo>
                  <a:lnTo>
                    <a:pt x="639" y="287"/>
                  </a:lnTo>
                  <a:lnTo>
                    <a:pt x="624" y="287"/>
                  </a:lnTo>
                  <a:close/>
                </a:path>
              </a:pathLst>
            </a:custGeom>
            <a:solidFill>
              <a:srgbClr val="FFCCB3"/>
            </a:solidFill>
            <a:ln w="9525">
              <a:noFill/>
              <a:round/>
              <a:headEnd/>
              <a:tailEnd/>
            </a:ln>
          </p:spPr>
          <p:txBody>
            <a:bodyPr/>
            <a:lstStyle/>
            <a:p>
              <a:endParaRPr lang="ru-RU"/>
            </a:p>
          </p:txBody>
        </p:sp>
        <p:sp>
          <p:nvSpPr>
            <p:cNvPr id="47119" name="Freeform 1043"/>
            <p:cNvSpPr>
              <a:spLocks/>
            </p:cNvSpPr>
            <p:nvPr/>
          </p:nvSpPr>
          <p:spPr bwMode="auto">
            <a:xfrm>
              <a:off x="4445" y="727"/>
              <a:ext cx="168" cy="687"/>
            </a:xfrm>
            <a:custGeom>
              <a:avLst/>
              <a:gdLst>
                <a:gd name="T0" fmla="*/ 61 w 168"/>
                <a:gd name="T1" fmla="*/ 14 h 687"/>
                <a:gd name="T2" fmla="*/ 61 w 168"/>
                <a:gd name="T3" fmla="*/ 28 h 687"/>
                <a:gd name="T4" fmla="*/ 61 w 168"/>
                <a:gd name="T5" fmla="*/ 28 h 687"/>
                <a:gd name="T6" fmla="*/ 46 w 168"/>
                <a:gd name="T7" fmla="*/ 43 h 687"/>
                <a:gd name="T8" fmla="*/ 46 w 168"/>
                <a:gd name="T9" fmla="*/ 43 h 687"/>
                <a:gd name="T10" fmla="*/ 46 w 168"/>
                <a:gd name="T11" fmla="*/ 43 h 687"/>
                <a:gd name="T12" fmla="*/ 46 w 168"/>
                <a:gd name="T13" fmla="*/ 57 h 687"/>
                <a:gd name="T14" fmla="*/ 46 w 168"/>
                <a:gd name="T15" fmla="*/ 57 h 687"/>
                <a:gd name="T16" fmla="*/ 46 w 168"/>
                <a:gd name="T17" fmla="*/ 71 h 687"/>
                <a:gd name="T18" fmla="*/ 46 w 168"/>
                <a:gd name="T19" fmla="*/ 100 h 687"/>
                <a:gd name="T20" fmla="*/ 46 w 168"/>
                <a:gd name="T21" fmla="*/ 114 h 687"/>
                <a:gd name="T22" fmla="*/ 61 w 168"/>
                <a:gd name="T23" fmla="*/ 129 h 687"/>
                <a:gd name="T24" fmla="*/ 61 w 168"/>
                <a:gd name="T25" fmla="*/ 157 h 687"/>
                <a:gd name="T26" fmla="*/ 77 w 168"/>
                <a:gd name="T27" fmla="*/ 172 h 687"/>
                <a:gd name="T28" fmla="*/ 77 w 168"/>
                <a:gd name="T29" fmla="*/ 200 h 687"/>
                <a:gd name="T30" fmla="*/ 92 w 168"/>
                <a:gd name="T31" fmla="*/ 214 h 687"/>
                <a:gd name="T32" fmla="*/ 107 w 168"/>
                <a:gd name="T33" fmla="*/ 243 h 687"/>
                <a:gd name="T34" fmla="*/ 122 w 168"/>
                <a:gd name="T35" fmla="*/ 300 h 687"/>
                <a:gd name="T36" fmla="*/ 137 w 168"/>
                <a:gd name="T37" fmla="*/ 343 h 687"/>
                <a:gd name="T38" fmla="*/ 153 w 168"/>
                <a:gd name="T39" fmla="*/ 386 h 687"/>
                <a:gd name="T40" fmla="*/ 153 w 168"/>
                <a:gd name="T41" fmla="*/ 429 h 687"/>
                <a:gd name="T42" fmla="*/ 168 w 168"/>
                <a:gd name="T43" fmla="*/ 472 h 687"/>
                <a:gd name="T44" fmla="*/ 168 w 168"/>
                <a:gd name="T45" fmla="*/ 529 h 687"/>
                <a:gd name="T46" fmla="*/ 168 w 168"/>
                <a:gd name="T47" fmla="*/ 572 h 687"/>
                <a:gd name="T48" fmla="*/ 153 w 168"/>
                <a:gd name="T49" fmla="*/ 630 h 687"/>
                <a:gd name="T50" fmla="*/ 137 w 168"/>
                <a:gd name="T51" fmla="*/ 658 h 687"/>
                <a:gd name="T52" fmla="*/ 122 w 168"/>
                <a:gd name="T53" fmla="*/ 673 h 687"/>
                <a:gd name="T54" fmla="*/ 107 w 168"/>
                <a:gd name="T55" fmla="*/ 687 h 687"/>
                <a:gd name="T56" fmla="*/ 77 w 168"/>
                <a:gd name="T57" fmla="*/ 673 h 687"/>
                <a:gd name="T58" fmla="*/ 61 w 168"/>
                <a:gd name="T59" fmla="*/ 673 h 687"/>
                <a:gd name="T60" fmla="*/ 46 w 168"/>
                <a:gd name="T61" fmla="*/ 658 h 687"/>
                <a:gd name="T62" fmla="*/ 31 w 168"/>
                <a:gd name="T63" fmla="*/ 630 h 687"/>
                <a:gd name="T64" fmla="*/ 46 w 168"/>
                <a:gd name="T65" fmla="*/ 587 h 687"/>
                <a:gd name="T66" fmla="*/ 46 w 168"/>
                <a:gd name="T67" fmla="*/ 529 h 687"/>
                <a:gd name="T68" fmla="*/ 46 w 168"/>
                <a:gd name="T69" fmla="*/ 486 h 687"/>
                <a:gd name="T70" fmla="*/ 46 w 168"/>
                <a:gd name="T71" fmla="*/ 444 h 687"/>
                <a:gd name="T72" fmla="*/ 46 w 168"/>
                <a:gd name="T73" fmla="*/ 415 h 687"/>
                <a:gd name="T74" fmla="*/ 46 w 168"/>
                <a:gd name="T75" fmla="*/ 372 h 687"/>
                <a:gd name="T76" fmla="*/ 31 w 168"/>
                <a:gd name="T77" fmla="*/ 329 h 687"/>
                <a:gd name="T78" fmla="*/ 16 w 168"/>
                <a:gd name="T79" fmla="*/ 272 h 687"/>
                <a:gd name="T80" fmla="*/ 16 w 168"/>
                <a:gd name="T81" fmla="*/ 229 h 687"/>
                <a:gd name="T82" fmla="*/ 0 w 168"/>
                <a:gd name="T83" fmla="*/ 200 h 687"/>
                <a:gd name="T84" fmla="*/ 0 w 168"/>
                <a:gd name="T85" fmla="*/ 172 h 687"/>
                <a:gd name="T86" fmla="*/ 0 w 168"/>
                <a:gd name="T87" fmla="*/ 143 h 687"/>
                <a:gd name="T88" fmla="*/ 0 w 168"/>
                <a:gd name="T89" fmla="*/ 100 h 687"/>
                <a:gd name="T90" fmla="*/ 0 w 168"/>
                <a:gd name="T91" fmla="*/ 71 h 687"/>
                <a:gd name="T92" fmla="*/ 16 w 168"/>
                <a:gd name="T93" fmla="*/ 43 h 687"/>
                <a:gd name="T94" fmla="*/ 16 w 168"/>
                <a:gd name="T95" fmla="*/ 14 h 687"/>
                <a:gd name="T96" fmla="*/ 31 w 168"/>
                <a:gd name="T97" fmla="*/ 0 h 687"/>
                <a:gd name="T98" fmla="*/ 31 w 168"/>
                <a:gd name="T99" fmla="*/ 0 h 687"/>
                <a:gd name="T100" fmla="*/ 46 w 168"/>
                <a:gd name="T101" fmla="*/ 0 h 687"/>
                <a:gd name="T102" fmla="*/ 46 w 168"/>
                <a:gd name="T103" fmla="*/ 0 h 687"/>
                <a:gd name="T104" fmla="*/ 61 w 168"/>
                <a:gd name="T105" fmla="*/ 14 h 687"/>
                <a:gd name="T106" fmla="*/ 61 w 168"/>
                <a:gd name="T107" fmla="*/ 14 h 687"/>
                <a:gd name="T108" fmla="*/ 61 w 168"/>
                <a:gd name="T109" fmla="*/ 14 h 6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687"/>
                <a:gd name="T167" fmla="*/ 168 w 168"/>
                <a:gd name="T168" fmla="*/ 687 h 6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687">
                  <a:moveTo>
                    <a:pt x="61" y="14"/>
                  </a:moveTo>
                  <a:lnTo>
                    <a:pt x="61" y="14"/>
                  </a:lnTo>
                  <a:lnTo>
                    <a:pt x="61" y="28"/>
                  </a:lnTo>
                  <a:lnTo>
                    <a:pt x="46" y="28"/>
                  </a:lnTo>
                  <a:lnTo>
                    <a:pt x="46" y="43"/>
                  </a:lnTo>
                  <a:lnTo>
                    <a:pt x="46" y="57"/>
                  </a:lnTo>
                  <a:lnTo>
                    <a:pt x="46" y="71"/>
                  </a:lnTo>
                  <a:lnTo>
                    <a:pt x="46" y="86"/>
                  </a:lnTo>
                  <a:lnTo>
                    <a:pt x="46" y="100"/>
                  </a:lnTo>
                  <a:lnTo>
                    <a:pt x="46" y="114"/>
                  </a:lnTo>
                  <a:lnTo>
                    <a:pt x="46" y="129"/>
                  </a:lnTo>
                  <a:lnTo>
                    <a:pt x="61" y="129"/>
                  </a:lnTo>
                  <a:lnTo>
                    <a:pt x="61" y="143"/>
                  </a:lnTo>
                  <a:lnTo>
                    <a:pt x="61" y="157"/>
                  </a:lnTo>
                  <a:lnTo>
                    <a:pt x="77" y="157"/>
                  </a:lnTo>
                  <a:lnTo>
                    <a:pt x="77" y="172"/>
                  </a:lnTo>
                  <a:lnTo>
                    <a:pt x="77" y="186"/>
                  </a:lnTo>
                  <a:lnTo>
                    <a:pt x="77" y="200"/>
                  </a:lnTo>
                  <a:lnTo>
                    <a:pt x="92" y="200"/>
                  </a:lnTo>
                  <a:lnTo>
                    <a:pt x="92" y="214"/>
                  </a:lnTo>
                  <a:lnTo>
                    <a:pt x="92" y="229"/>
                  </a:lnTo>
                  <a:lnTo>
                    <a:pt x="107" y="243"/>
                  </a:lnTo>
                  <a:lnTo>
                    <a:pt x="107" y="272"/>
                  </a:lnTo>
                  <a:lnTo>
                    <a:pt x="122" y="300"/>
                  </a:lnTo>
                  <a:lnTo>
                    <a:pt x="122" y="315"/>
                  </a:lnTo>
                  <a:lnTo>
                    <a:pt x="137" y="343"/>
                  </a:lnTo>
                  <a:lnTo>
                    <a:pt x="137" y="372"/>
                  </a:lnTo>
                  <a:lnTo>
                    <a:pt x="153" y="386"/>
                  </a:lnTo>
                  <a:lnTo>
                    <a:pt x="153" y="415"/>
                  </a:lnTo>
                  <a:lnTo>
                    <a:pt x="153" y="429"/>
                  </a:lnTo>
                  <a:lnTo>
                    <a:pt x="168" y="458"/>
                  </a:lnTo>
                  <a:lnTo>
                    <a:pt x="168" y="472"/>
                  </a:lnTo>
                  <a:lnTo>
                    <a:pt x="168" y="501"/>
                  </a:lnTo>
                  <a:lnTo>
                    <a:pt x="168" y="529"/>
                  </a:lnTo>
                  <a:lnTo>
                    <a:pt x="168" y="544"/>
                  </a:lnTo>
                  <a:lnTo>
                    <a:pt x="168" y="572"/>
                  </a:lnTo>
                  <a:lnTo>
                    <a:pt x="168" y="601"/>
                  </a:lnTo>
                  <a:lnTo>
                    <a:pt x="153" y="630"/>
                  </a:lnTo>
                  <a:lnTo>
                    <a:pt x="153" y="644"/>
                  </a:lnTo>
                  <a:lnTo>
                    <a:pt x="137" y="658"/>
                  </a:lnTo>
                  <a:lnTo>
                    <a:pt x="137" y="673"/>
                  </a:lnTo>
                  <a:lnTo>
                    <a:pt x="122" y="673"/>
                  </a:lnTo>
                  <a:lnTo>
                    <a:pt x="107" y="687"/>
                  </a:lnTo>
                  <a:lnTo>
                    <a:pt x="92" y="687"/>
                  </a:lnTo>
                  <a:lnTo>
                    <a:pt x="77" y="673"/>
                  </a:lnTo>
                  <a:lnTo>
                    <a:pt x="61" y="673"/>
                  </a:lnTo>
                  <a:lnTo>
                    <a:pt x="46" y="658"/>
                  </a:lnTo>
                  <a:lnTo>
                    <a:pt x="46" y="644"/>
                  </a:lnTo>
                  <a:lnTo>
                    <a:pt x="31" y="630"/>
                  </a:lnTo>
                  <a:lnTo>
                    <a:pt x="31" y="615"/>
                  </a:lnTo>
                  <a:lnTo>
                    <a:pt x="46" y="587"/>
                  </a:lnTo>
                  <a:lnTo>
                    <a:pt x="46" y="558"/>
                  </a:lnTo>
                  <a:lnTo>
                    <a:pt x="46" y="529"/>
                  </a:lnTo>
                  <a:lnTo>
                    <a:pt x="46" y="515"/>
                  </a:lnTo>
                  <a:lnTo>
                    <a:pt x="46" y="486"/>
                  </a:lnTo>
                  <a:lnTo>
                    <a:pt x="46" y="472"/>
                  </a:lnTo>
                  <a:lnTo>
                    <a:pt x="46" y="444"/>
                  </a:lnTo>
                  <a:lnTo>
                    <a:pt x="46" y="429"/>
                  </a:lnTo>
                  <a:lnTo>
                    <a:pt x="46" y="415"/>
                  </a:lnTo>
                  <a:lnTo>
                    <a:pt x="46" y="386"/>
                  </a:lnTo>
                  <a:lnTo>
                    <a:pt x="46" y="372"/>
                  </a:lnTo>
                  <a:lnTo>
                    <a:pt x="46" y="343"/>
                  </a:lnTo>
                  <a:lnTo>
                    <a:pt x="31" y="329"/>
                  </a:lnTo>
                  <a:lnTo>
                    <a:pt x="31" y="300"/>
                  </a:lnTo>
                  <a:lnTo>
                    <a:pt x="16" y="272"/>
                  </a:lnTo>
                  <a:lnTo>
                    <a:pt x="16" y="243"/>
                  </a:lnTo>
                  <a:lnTo>
                    <a:pt x="16" y="229"/>
                  </a:lnTo>
                  <a:lnTo>
                    <a:pt x="16" y="214"/>
                  </a:lnTo>
                  <a:lnTo>
                    <a:pt x="0" y="200"/>
                  </a:lnTo>
                  <a:lnTo>
                    <a:pt x="0" y="186"/>
                  </a:lnTo>
                  <a:lnTo>
                    <a:pt x="0" y="172"/>
                  </a:lnTo>
                  <a:lnTo>
                    <a:pt x="0" y="157"/>
                  </a:lnTo>
                  <a:lnTo>
                    <a:pt x="0" y="143"/>
                  </a:lnTo>
                  <a:lnTo>
                    <a:pt x="0" y="129"/>
                  </a:lnTo>
                  <a:lnTo>
                    <a:pt x="0" y="100"/>
                  </a:lnTo>
                  <a:lnTo>
                    <a:pt x="0" y="86"/>
                  </a:lnTo>
                  <a:lnTo>
                    <a:pt x="0" y="71"/>
                  </a:lnTo>
                  <a:lnTo>
                    <a:pt x="0" y="57"/>
                  </a:lnTo>
                  <a:lnTo>
                    <a:pt x="16" y="43"/>
                  </a:lnTo>
                  <a:lnTo>
                    <a:pt x="16" y="28"/>
                  </a:lnTo>
                  <a:lnTo>
                    <a:pt x="16" y="14"/>
                  </a:lnTo>
                  <a:lnTo>
                    <a:pt x="31" y="14"/>
                  </a:lnTo>
                  <a:lnTo>
                    <a:pt x="31" y="0"/>
                  </a:lnTo>
                  <a:lnTo>
                    <a:pt x="46" y="0"/>
                  </a:lnTo>
                  <a:lnTo>
                    <a:pt x="61" y="14"/>
                  </a:lnTo>
                  <a:close/>
                </a:path>
              </a:pathLst>
            </a:custGeom>
            <a:solidFill>
              <a:srgbClr val="FF4DB3"/>
            </a:solidFill>
            <a:ln w="9525">
              <a:noFill/>
              <a:round/>
              <a:headEnd/>
              <a:tailEnd/>
            </a:ln>
          </p:spPr>
          <p:txBody>
            <a:bodyPr/>
            <a:lstStyle/>
            <a:p>
              <a:endParaRPr lang="ru-RU"/>
            </a:p>
          </p:txBody>
        </p:sp>
        <p:sp>
          <p:nvSpPr>
            <p:cNvPr id="47120" name="Freeform 1044"/>
            <p:cNvSpPr>
              <a:spLocks/>
            </p:cNvSpPr>
            <p:nvPr/>
          </p:nvSpPr>
          <p:spPr bwMode="auto">
            <a:xfrm>
              <a:off x="4552" y="1471"/>
              <a:ext cx="274" cy="86"/>
            </a:xfrm>
            <a:custGeom>
              <a:avLst/>
              <a:gdLst>
                <a:gd name="T0" fmla="*/ 30 w 274"/>
                <a:gd name="T1" fmla="*/ 0 h 86"/>
                <a:gd name="T2" fmla="*/ 61 w 274"/>
                <a:gd name="T3" fmla="*/ 14 h 86"/>
                <a:gd name="T4" fmla="*/ 91 w 274"/>
                <a:gd name="T5" fmla="*/ 14 h 86"/>
                <a:gd name="T6" fmla="*/ 107 w 274"/>
                <a:gd name="T7" fmla="*/ 29 h 86"/>
                <a:gd name="T8" fmla="*/ 137 w 274"/>
                <a:gd name="T9" fmla="*/ 29 h 86"/>
                <a:gd name="T10" fmla="*/ 167 w 274"/>
                <a:gd name="T11" fmla="*/ 29 h 86"/>
                <a:gd name="T12" fmla="*/ 198 w 274"/>
                <a:gd name="T13" fmla="*/ 29 h 86"/>
                <a:gd name="T14" fmla="*/ 213 w 274"/>
                <a:gd name="T15" fmla="*/ 29 h 86"/>
                <a:gd name="T16" fmla="*/ 244 w 274"/>
                <a:gd name="T17" fmla="*/ 29 h 86"/>
                <a:gd name="T18" fmla="*/ 244 w 274"/>
                <a:gd name="T19" fmla="*/ 29 h 86"/>
                <a:gd name="T20" fmla="*/ 259 w 274"/>
                <a:gd name="T21" fmla="*/ 43 h 86"/>
                <a:gd name="T22" fmla="*/ 259 w 274"/>
                <a:gd name="T23" fmla="*/ 43 h 86"/>
                <a:gd name="T24" fmla="*/ 274 w 274"/>
                <a:gd name="T25" fmla="*/ 57 h 86"/>
                <a:gd name="T26" fmla="*/ 259 w 274"/>
                <a:gd name="T27" fmla="*/ 57 h 86"/>
                <a:gd name="T28" fmla="*/ 259 w 274"/>
                <a:gd name="T29" fmla="*/ 72 h 86"/>
                <a:gd name="T30" fmla="*/ 259 w 274"/>
                <a:gd name="T31" fmla="*/ 72 h 86"/>
                <a:gd name="T32" fmla="*/ 228 w 274"/>
                <a:gd name="T33" fmla="*/ 86 h 86"/>
                <a:gd name="T34" fmla="*/ 198 w 274"/>
                <a:gd name="T35" fmla="*/ 86 h 86"/>
                <a:gd name="T36" fmla="*/ 167 w 274"/>
                <a:gd name="T37" fmla="*/ 86 h 86"/>
                <a:gd name="T38" fmla="*/ 137 w 274"/>
                <a:gd name="T39" fmla="*/ 72 h 86"/>
                <a:gd name="T40" fmla="*/ 107 w 274"/>
                <a:gd name="T41" fmla="*/ 72 h 86"/>
                <a:gd name="T42" fmla="*/ 76 w 274"/>
                <a:gd name="T43" fmla="*/ 57 h 86"/>
                <a:gd name="T44" fmla="*/ 46 w 274"/>
                <a:gd name="T45" fmla="*/ 57 h 86"/>
                <a:gd name="T46" fmla="*/ 15 w 274"/>
                <a:gd name="T47" fmla="*/ 43 h 86"/>
                <a:gd name="T48" fmla="*/ 0 w 274"/>
                <a:gd name="T49" fmla="*/ 29 h 86"/>
                <a:gd name="T50" fmla="*/ 0 w 274"/>
                <a:gd name="T51" fmla="*/ 29 h 86"/>
                <a:gd name="T52" fmla="*/ 0 w 274"/>
                <a:gd name="T53" fmla="*/ 29 h 86"/>
                <a:gd name="T54" fmla="*/ 0 w 274"/>
                <a:gd name="T55" fmla="*/ 14 h 86"/>
                <a:gd name="T56" fmla="*/ 0 w 274"/>
                <a:gd name="T57" fmla="*/ 14 h 86"/>
                <a:gd name="T58" fmla="*/ 0 w 274"/>
                <a:gd name="T59" fmla="*/ 0 h 86"/>
                <a:gd name="T60" fmla="*/ 0 w 274"/>
                <a:gd name="T61" fmla="*/ 0 h 86"/>
                <a:gd name="T62" fmla="*/ 15 w 274"/>
                <a:gd name="T63" fmla="*/ 0 h 86"/>
                <a:gd name="T64" fmla="*/ 15 w 274"/>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86"/>
                <a:gd name="T101" fmla="*/ 274 w 27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86">
                  <a:moveTo>
                    <a:pt x="15" y="0"/>
                  </a:moveTo>
                  <a:lnTo>
                    <a:pt x="30" y="0"/>
                  </a:lnTo>
                  <a:lnTo>
                    <a:pt x="46" y="14"/>
                  </a:lnTo>
                  <a:lnTo>
                    <a:pt x="61" y="14"/>
                  </a:lnTo>
                  <a:lnTo>
                    <a:pt x="76" y="14"/>
                  </a:lnTo>
                  <a:lnTo>
                    <a:pt x="91" y="14"/>
                  </a:lnTo>
                  <a:lnTo>
                    <a:pt x="107" y="29"/>
                  </a:lnTo>
                  <a:lnTo>
                    <a:pt x="122" y="29"/>
                  </a:lnTo>
                  <a:lnTo>
                    <a:pt x="137" y="29"/>
                  </a:lnTo>
                  <a:lnTo>
                    <a:pt x="152" y="29"/>
                  </a:lnTo>
                  <a:lnTo>
                    <a:pt x="167" y="29"/>
                  </a:lnTo>
                  <a:lnTo>
                    <a:pt x="183" y="29"/>
                  </a:lnTo>
                  <a:lnTo>
                    <a:pt x="198" y="29"/>
                  </a:lnTo>
                  <a:lnTo>
                    <a:pt x="213" y="29"/>
                  </a:lnTo>
                  <a:lnTo>
                    <a:pt x="228" y="29"/>
                  </a:lnTo>
                  <a:lnTo>
                    <a:pt x="244" y="29"/>
                  </a:lnTo>
                  <a:lnTo>
                    <a:pt x="259" y="43"/>
                  </a:lnTo>
                  <a:lnTo>
                    <a:pt x="259" y="57"/>
                  </a:lnTo>
                  <a:lnTo>
                    <a:pt x="274" y="57"/>
                  </a:lnTo>
                  <a:lnTo>
                    <a:pt x="259" y="57"/>
                  </a:lnTo>
                  <a:lnTo>
                    <a:pt x="259" y="72"/>
                  </a:lnTo>
                  <a:lnTo>
                    <a:pt x="244" y="86"/>
                  </a:lnTo>
                  <a:lnTo>
                    <a:pt x="228" y="86"/>
                  </a:lnTo>
                  <a:lnTo>
                    <a:pt x="213" y="86"/>
                  </a:lnTo>
                  <a:lnTo>
                    <a:pt x="198" y="86"/>
                  </a:lnTo>
                  <a:lnTo>
                    <a:pt x="183" y="86"/>
                  </a:lnTo>
                  <a:lnTo>
                    <a:pt x="167" y="86"/>
                  </a:lnTo>
                  <a:lnTo>
                    <a:pt x="152" y="86"/>
                  </a:lnTo>
                  <a:lnTo>
                    <a:pt x="137" y="72"/>
                  </a:lnTo>
                  <a:lnTo>
                    <a:pt x="122" y="72"/>
                  </a:lnTo>
                  <a:lnTo>
                    <a:pt x="107" y="72"/>
                  </a:lnTo>
                  <a:lnTo>
                    <a:pt x="91" y="72"/>
                  </a:lnTo>
                  <a:lnTo>
                    <a:pt x="76" y="57"/>
                  </a:lnTo>
                  <a:lnTo>
                    <a:pt x="61" y="57"/>
                  </a:lnTo>
                  <a:lnTo>
                    <a:pt x="46" y="57"/>
                  </a:lnTo>
                  <a:lnTo>
                    <a:pt x="30" y="43"/>
                  </a:lnTo>
                  <a:lnTo>
                    <a:pt x="15" y="43"/>
                  </a:lnTo>
                  <a:lnTo>
                    <a:pt x="0" y="29"/>
                  </a:lnTo>
                  <a:lnTo>
                    <a:pt x="0" y="14"/>
                  </a:lnTo>
                  <a:lnTo>
                    <a:pt x="0" y="0"/>
                  </a:lnTo>
                  <a:lnTo>
                    <a:pt x="15" y="0"/>
                  </a:lnTo>
                  <a:close/>
                </a:path>
              </a:pathLst>
            </a:custGeom>
            <a:solidFill>
              <a:srgbClr val="FF4DB3"/>
            </a:solidFill>
            <a:ln w="9525">
              <a:noFill/>
              <a:round/>
              <a:headEnd/>
              <a:tailEnd/>
            </a:ln>
          </p:spPr>
          <p:txBody>
            <a:bodyPr/>
            <a:lstStyle/>
            <a:p>
              <a:endParaRPr lang="ru-RU"/>
            </a:p>
          </p:txBody>
        </p:sp>
        <p:sp>
          <p:nvSpPr>
            <p:cNvPr id="47121" name="Freeform 1045"/>
            <p:cNvSpPr>
              <a:spLocks/>
            </p:cNvSpPr>
            <p:nvPr/>
          </p:nvSpPr>
          <p:spPr bwMode="auto">
            <a:xfrm>
              <a:off x="4537" y="1528"/>
              <a:ext cx="243" cy="86"/>
            </a:xfrm>
            <a:custGeom>
              <a:avLst/>
              <a:gdLst>
                <a:gd name="T0" fmla="*/ 61 w 243"/>
                <a:gd name="T1" fmla="*/ 15 h 86"/>
                <a:gd name="T2" fmla="*/ 76 w 243"/>
                <a:gd name="T3" fmla="*/ 15 h 86"/>
                <a:gd name="T4" fmla="*/ 106 w 243"/>
                <a:gd name="T5" fmla="*/ 29 h 86"/>
                <a:gd name="T6" fmla="*/ 122 w 243"/>
                <a:gd name="T7" fmla="*/ 29 h 86"/>
                <a:gd name="T8" fmla="*/ 137 w 243"/>
                <a:gd name="T9" fmla="*/ 43 h 86"/>
                <a:gd name="T10" fmla="*/ 152 w 243"/>
                <a:gd name="T11" fmla="*/ 43 h 86"/>
                <a:gd name="T12" fmla="*/ 167 w 243"/>
                <a:gd name="T13" fmla="*/ 43 h 86"/>
                <a:gd name="T14" fmla="*/ 198 w 243"/>
                <a:gd name="T15" fmla="*/ 43 h 86"/>
                <a:gd name="T16" fmla="*/ 213 w 243"/>
                <a:gd name="T17" fmla="*/ 43 h 86"/>
                <a:gd name="T18" fmla="*/ 228 w 243"/>
                <a:gd name="T19" fmla="*/ 43 h 86"/>
                <a:gd name="T20" fmla="*/ 243 w 243"/>
                <a:gd name="T21" fmla="*/ 43 h 86"/>
                <a:gd name="T22" fmla="*/ 243 w 243"/>
                <a:gd name="T23" fmla="*/ 58 h 86"/>
                <a:gd name="T24" fmla="*/ 243 w 243"/>
                <a:gd name="T25" fmla="*/ 58 h 86"/>
                <a:gd name="T26" fmla="*/ 243 w 243"/>
                <a:gd name="T27" fmla="*/ 72 h 86"/>
                <a:gd name="T28" fmla="*/ 228 w 243"/>
                <a:gd name="T29" fmla="*/ 72 h 86"/>
                <a:gd name="T30" fmla="*/ 228 w 243"/>
                <a:gd name="T31" fmla="*/ 86 h 86"/>
                <a:gd name="T32" fmla="*/ 198 w 243"/>
                <a:gd name="T33" fmla="*/ 86 h 86"/>
                <a:gd name="T34" fmla="*/ 167 w 243"/>
                <a:gd name="T35" fmla="*/ 86 h 86"/>
                <a:gd name="T36" fmla="*/ 152 w 243"/>
                <a:gd name="T37" fmla="*/ 86 h 86"/>
                <a:gd name="T38" fmla="*/ 122 w 243"/>
                <a:gd name="T39" fmla="*/ 86 h 86"/>
                <a:gd name="T40" fmla="*/ 106 w 243"/>
                <a:gd name="T41" fmla="*/ 72 h 86"/>
                <a:gd name="T42" fmla="*/ 76 w 243"/>
                <a:gd name="T43" fmla="*/ 72 h 86"/>
                <a:gd name="T44" fmla="*/ 61 w 243"/>
                <a:gd name="T45" fmla="*/ 58 h 86"/>
                <a:gd name="T46" fmla="*/ 30 w 243"/>
                <a:gd name="T47" fmla="*/ 43 h 86"/>
                <a:gd name="T48" fmla="*/ 15 w 243"/>
                <a:gd name="T49" fmla="*/ 29 h 86"/>
                <a:gd name="T50" fmla="*/ 15 w 243"/>
                <a:gd name="T51" fmla="*/ 29 h 86"/>
                <a:gd name="T52" fmla="*/ 0 w 243"/>
                <a:gd name="T53" fmla="*/ 15 h 86"/>
                <a:gd name="T54" fmla="*/ 15 w 243"/>
                <a:gd name="T55" fmla="*/ 15 h 86"/>
                <a:gd name="T56" fmla="*/ 15 w 243"/>
                <a:gd name="T57" fmla="*/ 0 h 86"/>
                <a:gd name="T58" fmla="*/ 15 w 243"/>
                <a:gd name="T59" fmla="*/ 0 h 86"/>
                <a:gd name="T60" fmla="*/ 30 w 243"/>
                <a:gd name="T61" fmla="*/ 0 h 86"/>
                <a:gd name="T62" fmla="*/ 30 w 243"/>
                <a:gd name="T63" fmla="*/ 0 h 86"/>
                <a:gd name="T64" fmla="*/ 45 w 24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86"/>
                <a:gd name="T101" fmla="*/ 243 w 24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86">
                  <a:moveTo>
                    <a:pt x="45" y="0"/>
                  </a:moveTo>
                  <a:lnTo>
                    <a:pt x="61" y="15"/>
                  </a:lnTo>
                  <a:lnTo>
                    <a:pt x="76" y="15"/>
                  </a:lnTo>
                  <a:lnTo>
                    <a:pt x="91" y="29"/>
                  </a:lnTo>
                  <a:lnTo>
                    <a:pt x="106" y="29"/>
                  </a:lnTo>
                  <a:lnTo>
                    <a:pt x="122" y="29"/>
                  </a:lnTo>
                  <a:lnTo>
                    <a:pt x="137" y="43"/>
                  </a:lnTo>
                  <a:lnTo>
                    <a:pt x="152" y="43"/>
                  </a:lnTo>
                  <a:lnTo>
                    <a:pt x="167" y="43"/>
                  </a:lnTo>
                  <a:lnTo>
                    <a:pt x="182" y="43"/>
                  </a:lnTo>
                  <a:lnTo>
                    <a:pt x="198" y="43"/>
                  </a:lnTo>
                  <a:lnTo>
                    <a:pt x="213" y="43"/>
                  </a:lnTo>
                  <a:lnTo>
                    <a:pt x="228" y="43"/>
                  </a:lnTo>
                  <a:lnTo>
                    <a:pt x="243" y="43"/>
                  </a:lnTo>
                  <a:lnTo>
                    <a:pt x="243" y="58"/>
                  </a:lnTo>
                  <a:lnTo>
                    <a:pt x="243" y="72"/>
                  </a:lnTo>
                  <a:lnTo>
                    <a:pt x="228" y="72"/>
                  </a:lnTo>
                  <a:lnTo>
                    <a:pt x="228" y="86"/>
                  </a:lnTo>
                  <a:lnTo>
                    <a:pt x="213" y="86"/>
                  </a:lnTo>
                  <a:lnTo>
                    <a:pt x="198" y="86"/>
                  </a:lnTo>
                  <a:lnTo>
                    <a:pt x="182" y="86"/>
                  </a:lnTo>
                  <a:lnTo>
                    <a:pt x="167" y="86"/>
                  </a:lnTo>
                  <a:lnTo>
                    <a:pt x="152" y="86"/>
                  </a:lnTo>
                  <a:lnTo>
                    <a:pt x="137" y="86"/>
                  </a:lnTo>
                  <a:lnTo>
                    <a:pt x="122" y="86"/>
                  </a:lnTo>
                  <a:lnTo>
                    <a:pt x="106" y="86"/>
                  </a:lnTo>
                  <a:lnTo>
                    <a:pt x="106" y="72"/>
                  </a:lnTo>
                  <a:lnTo>
                    <a:pt x="91" y="72"/>
                  </a:lnTo>
                  <a:lnTo>
                    <a:pt x="76" y="72"/>
                  </a:lnTo>
                  <a:lnTo>
                    <a:pt x="61" y="58"/>
                  </a:lnTo>
                  <a:lnTo>
                    <a:pt x="45" y="58"/>
                  </a:lnTo>
                  <a:lnTo>
                    <a:pt x="30" y="43"/>
                  </a:lnTo>
                  <a:lnTo>
                    <a:pt x="15" y="43"/>
                  </a:lnTo>
                  <a:lnTo>
                    <a:pt x="15" y="29"/>
                  </a:lnTo>
                  <a:lnTo>
                    <a:pt x="0" y="29"/>
                  </a:lnTo>
                  <a:lnTo>
                    <a:pt x="0" y="15"/>
                  </a:lnTo>
                  <a:lnTo>
                    <a:pt x="15" y="15"/>
                  </a:lnTo>
                  <a:lnTo>
                    <a:pt x="15" y="0"/>
                  </a:lnTo>
                  <a:lnTo>
                    <a:pt x="30" y="0"/>
                  </a:lnTo>
                  <a:lnTo>
                    <a:pt x="45" y="0"/>
                  </a:lnTo>
                  <a:close/>
                </a:path>
              </a:pathLst>
            </a:custGeom>
            <a:solidFill>
              <a:srgbClr val="FF4DB3"/>
            </a:solidFill>
            <a:ln w="9525">
              <a:noFill/>
              <a:round/>
              <a:headEnd/>
              <a:tailEnd/>
            </a:ln>
          </p:spPr>
          <p:txBody>
            <a:bodyPr/>
            <a:lstStyle/>
            <a:p>
              <a:endParaRPr lang="ru-RU"/>
            </a:p>
          </p:txBody>
        </p:sp>
        <p:sp>
          <p:nvSpPr>
            <p:cNvPr id="47122" name="Freeform 1046"/>
            <p:cNvSpPr>
              <a:spLocks/>
            </p:cNvSpPr>
            <p:nvPr/>
          </p:nvSpPr>
          <p:spPr bwMode="auto">
            <a:xfrm>
              <a:off x="4552" y="1614"/>
              <a:ext cx="183" cy="58"/>
            </a:xfrm>
            <a:custGeom>
              <a:avLst/>
              <a:gdLst>
                <a:gd name="T0" fmla="*/ 30 w 183"/>
                <a:gd name="T1" fmla="*/ 0 h 58"/>
                <a:gd name="T2" fmla="*/ 61 w 183"/>
                <a:gd name="T3" fmla="*/ 15 h 58"/>
                <a:gd name="T4" fmla="*/ 76 w 183"/>
                <a:gd name="T5" fmla="*/ 15 h 58"/>
                <a:gd name="T6" fmla="*/ 91 w 183"/>
                <a:gd name="T7" fmla="*/ 15 h 58"/>
                <a:gd name="T8" fmla="*/ 107 w 183"/>
                <a:gd name="T9" fmla="*/ 15 h 58"/>
                <a:gd name="T10" fmla="*/ 122 w 183"/>
                <a:gd name="T11" fmla="*/ 15 h 58"/>
                <a:gd name="T12" fmla="*/ 137 w 183"/>
                <a:gd name="T13" fmla="*/ 15 h 58"/>
                <a:gd name="T14" fmla="*/ 152 w 183"/>
                <a:gd name="T15" fmla="*/ 29 h 58"/>
                <a:gd name="T16" fmla="*/ 167 w 183"/>
                <a:gd name="T17" fmla="*/ 29 h 58"/>
                <a:gd name="T18" fmla="*/ 183 w 183"/>
                <a:gd name="T19" fmla="*/ 29 h 58"/>
                <a:gd name="T20" fmla="*/ 183 w 183"/>
                <a:gd name="T21" fmla="*/ 29 h 58"/>
                <a:gd name="T22" fmla="*/ 183 w 183"/>
                <a:gd name="T23" fmla="*/ 43 h 58"/>
                <a:gd name="T24" fmla="*/ 183 w 183"/>
                <a:gd name="T25" fmla="*/ 43 h 58"/>
                <a:gd name="T26" fmla="*/ 183 w 183"/>
                <a:gd name="T27" fmla="*/ 58 h 58"/>
                <a:gd name="T28" fmla="*/ 183 w 183"/>
                <a:gd name="T29" fmla="*/ 58 h 58"/>
                <a:gd name="T30" fmla="*/ 167 w 183"/>
                <a:gd name="T31" fmla="*/ 58 h 58"/>
                <a:gd name="T32" fmla="*/ 152 w 183"/>
                <a:gd name="T33" fmla="*/ 58 h 58"/>
                <a:gd name="T34" fmla="*/ 137 w 183"/>
                <a:gd name="T35" fmla="*/ 58 h 58"/>
                <a:gd name="T36" fmla="*/ 122 w 183"/>
                <a:gd name="T37" fmla="*/ 58 h 58"/>
                <a:gd name="T38" fmla="*/ 91 w 183"/>
                <a:gd name="T39" fmla="*/ 58 h 58"/>
                <a:gd name="T40" fmla="*/ 76 w 183"/>
                <a:gd name="T41" fmla="*/ 58 h 58"/>
                <a:gd name="T42" fmla="*/ 61 w 183"/>
                <a:gd name="T43" fmla="*/ 58 h 58"/>
                <a:gd name="T44" fmla="*/ 46 w 183"/>
                <a:gd name="T45" fmla="*/ 43 h 58"/>
                <a:gd name="T46" fmla="*/ 30 w 183"/>
                <a:gd name="T47" fmla="*/ 43 h 58"/>
                <a:gd name="T48" fmla="*/ 15 w 183"/>
                <a:gd name="T49" fmla="*/ 43 h 58"/>
                <a:gd name="T50" fmla="*/ 0 w 183"/>
                <a:gd name="T51" fmla="*/ 29 h 58"/>
                <a:gd name="T52" fmla="*/ 0 w 183"/>
                <a:gd name="T53" fmla="*/ 29 h 58"/>
                <a:gd name="T54" fmla="*/ 0 w 183"/>
                <a:gd name="T55" fmla="*/ 29 h 58"/>
                <a:gd name="T56" fmla="*/ 0 w 183"/>
                <a:gd name="T57" fmla="*/ 15 h 58"/>
                <a:gd name="T58" fmla="*/ 15 w 183"/>
                <a:gd name="T59" fmla="*/ 15 h 58"/>
                <a:gd name="T60" fmla="*/ 15 w 183"/>
                <a:gd name="T61" fmla="*/ 0 h 58"/>
                <a:gd name="T62" fmla="*/ 30 w 183"/>
                <a:gd name="T63" fmla="*/ 0 h 58"/>
                <a:gd name="T64" fmla="*/ 30 w 1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58"/>
                <a:gd name="T101" fmla="*/ 183 w 183"/>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58">
                  <a:moveTo>
                    <a:pt x="30" y="0"/>
                  </a:moveTo>
                  <a:lnTo>
                    <a:pt x="30" y="0"/>
                  </a:lnTo>
                  <a:lnTo>
                    <a:pt x="46" y="15"/>
                  </a:lnTo>
                  <a:lnTo>
                    <a:pt x="61" y="15"/>
                  </a:lnTo>
                  <a:lnTo>
                    <a:pt x="76" y="15"/>
                  </a:lnTo>
                  <a:lnTo>
                    <a:pt x="91" y="15"/>
                  </a:lnTo>
                  <a:lnTo>
                    <a:pt x="107" y="15"/>
                  </a:lnTo>
                  <a:lnTo>
                    <a:pt x="122" y="15"/>
                  </a:lnTo>
                  <a:lnTo>
                    <a:pt x="137" y="15"/>
                  </a:lnTo>
                  <a:lnTo>
                    <a:pt x="152" y="15"/>
                  </a:lnTo>
                  <a:lnTo>
                    <a:pt x="152" y="29"/>
                  </a:lnTo>
                  <a:lnTo>
                    <a:pt x="167" y="29"/>
                  </a:lnTo>
                  <a:lnTo>
                    <a:pt x="183" y="29"/>
                  </a:lnTo>
                  <a:lnTo>
                    <a:pt x="183" y="43"/>
                  </a:lnTo>
                  <a:lnTo>
                    <a:pt x="183" y="58"/>
                  </a:lnTo>
                  <a:lnTo>
                    <a:pt x="167" y="58"/>
                  </a:lnTo>
                  <a:lnTo>
                    <a:pt x="152" y="58"/>
                  </a:lnTo>
                  <a:lnTo>
                    <a:pt x="137" y="58"/>
                  </a:lnTo>
                  <a:lnTo>
                    <a:pt x="122" y="58"/>
                  </a:lnTo>
                  <a:lnTo>
                    <a:pt x="107" y="58"/>
                  </a:lnTo>
                  <a:lnTo>
                    <a:pt x="91" y="58"/>
                  </a:lnTo>
                  <a:lnTo>
                    <a:pt x="76" y="58"/>
                  </a:lnTo>
                  <a:lnTo>
                    <a:pt x="61" y="58"/>
                  </a:lnTo>
                  <a:lnTo>
                    <a:pt x="46" y="58"/>
                  </a:lnTo>
                  <a:lnTo>
                    <a:pt x="46" y="43"/>
                  </a:lnTo>
                  <a:lnTo>
                    <a:pt x="30" y="43"/>
                  </a:lnTo>
                  <a:lnTo>
                    <a:pt x="15" y="43"/>
                  </a:lnTo>
                  <a:lnTo>
                    <a:pt x="0" y="29"/>
                  </a:lnTo>
                  <a:lnTo>
                    <a:pt x="0" y="15"/>
                  </a:lnTo>
                  <a:lnTo>
                    <a:pt x="15" y="15"/>
                  </a:lnTo>
                  <a:lnTo>
                    <a:pt x="15" y="0"/>
                  </a:lnTo>
                  <a:lnTo>
                    <a:pt x="30" y="0"/>
                  </a:lnTo>
                  <a:close/>
                </a:path>
              </a:pathLst>
            </a:custGeom>
            <a:solidFill>
              <a:srgbClr val="FF4DB3"/>
            </a:solidFill>
            <a:ln w="9525">
              <a:noFill/>
              <a:round/>
              <a:headEnd/>
              <a:tailEnd/>
            </a:ln>
          </p:spPr>
          <p:txBody>
            <a:bodyPr/>
            <a:lstStyle/>
            <a:p>
              <a:endParaRPr lang="ru-RU"/>
            </a:p>
          </p:txBody>
        </p:sp>
        <p:sp>
          <p:nvSpPr>
            <p:cNvPr id="47123" name="Freeform 1047"/>
            <p:cNvSpPr>
              <a:spLocks/>
            </p:cNvSpPr>
            <p:nvPr/>
          </p:nvSpPr>
          <p:spPr bwMode="auto">
            <a:xfrm>
              <a:off x="4537" y="1686"/>
              <a:ext cx="106" cy="100"/>
            </a:xfrm>
            <a:custGeom>
              <a:avLst/>
              <a:gdLst>
                <a:gd name="T0" fmla="*/ 45 w 106"/>
                <a:gd name="T1" fmla="*/ 14 h 100"/>
                <a:gd name="T2" fmla="*/ 45 w 106"/>
                <a:gd name="T3" fmla="*/ 14 h 100"/>
                <a:gd name="T4" fmla="*/ 45 w 106"/>
                <a:gd name="T5" fmla="*/ 29 h 100"/>
                <a:gd name="T6" fmla="*/ 61 w 106"/>
                <a:gd name="T7" fmla="*/ 29 h 100"/>
                <a:gd name="T8" fmla="*/ 61 w 106"/>
                <a:gd name="T9" fmla="*/ 29 h 100"/>
                <a:gd name="T10" fmla="*/ 76 w 106"/>
                <a:gd name="T11" fmla="*/ 29 h 100"/>
                <a:gd name="T12" fmla="*/ 76 w 106"/>
                <a:gd name="T13" fmla="*/ 29 h 100"/>
                <a:gd name="T14" fmla="*/ 91 w 106"/>
                <a:gd name="T15" fmla="*/ 43 h 100"/>
                <a:gd name="T16" fmla="*/ 106 w 106"/>
                <a:gd name="T17" fmla="*/ 43 h 100"/>
                <a:gd name="T18" fmla="*/ 106 w 106"/>
                <a:gd name="T19" fmla="*/ 57 h 100"/>
                <a:gd name="T20" fmla="*/ 106 w 106"/>
                <a:gd name="T21" fmla="*/ 57 h 100"/>
                <a:gd name="T22" fmla="*/ 106 w 106"/>
                <a:gd name="T23" fmla="*/ 71 h 100"/>
                <a:gd name="T24" fmla="*/ 106 w 106"/>
                <a:gd name="T25" fmla="*/ 86 h 100"/>
                <a:gd name="T26" fmla="*/ 91 w 106"/>
                <a:gd name="T27" fmla="*/ 86 h 100"/>
                <a:gd name="T28" fmla="*/ 76 w 106"/>
                <a:gd name="T29" fmla="*/ 100 h 100"/>
                <a:gd name="T30" fmla="*/ 61 w 106"/>
                <a:gd name="T31" fmla="*/ 100 h 100"/>
                <a:gd name="T32" fmla="*/ 45 w 106"/>
                <a:gd name="T33" fmla="*/ 86 h 100"/>
                <a:gd name="T34" fmla="*/ 45 w 106"/>
                <a:gd name="T35" fmla="*/ 86 h 100"/>
                <a:gd name="T36" fmla="*/ 30 w 106"/>
                <a:gd name="T37" fmla="*/ 71 h 100"/>
                <a:gd name="T38" fmla="*/ 30 w 106"/>
                <a:gd name="T39" fmla="*/ 71 h 100"/>
                <a:gd name="T40" fmla="*/ 15 w 106"/>
                <a:gd name="T41" fmla="*/ 57 h 100"/>
                <a:gd name="T42" fmla="*/ 15 w 106"/>
                <a:gd name="T43" fmla="*/ 43 h 100"/>
                <a:gd name="T44" fmla="*/ 0 w 106"/>
                <a:gd name="T45" fmla="*/ 29 h 100"/>
                <a:gd name="T46" fmla="*/ 0 w 106"/>
                <a:gd name="T47" fmla="*/ 29 h 100"/>
                <a:gd name="T48" fmla="*/ 0 w 106"/>
                <a:gd name="T49" fmla="*/ 14 h 100"/>
                <a:gd name="T50" fmla="*/ 0 w 106"/>
                <a:gd name="T51" fmla="*/ 0 h 100"/>
                <a:gd name="T52" fmla="*/ 0 w 106"/>
                <a:gd name="T53" fmla="*/ 0 h 100"/>
                <a:gd name="T54" fmla="*/ 15 w 106"/>
                <a:gd name="T55" fmla="*/ 0 h 100"/>
                <a:gd name="T56" fmla="*/ 15 w 106"/>
                <a:gd name="T57" fmla="*/ 0 h 100"/>
                <a:gd name="T58" fmla="*/ 30 w 106"/>
                <a:gd name="T59" fmla="*/ 0 h 100"/>
                <a:gd name="T60" fmla="*/ 30 w 106"/>
                <a:gd name="T61" fmla="*/ 0 h 100"/>
                <a:gd name="T62" fmla="*/ 45 w 106"/>
                <a:gd name="T63" fmla="*/ 0 h 100"/>
                <a:gd name="T64" fmla="*/ 45 w 106"/>
                <a:gd name="T65" fmla="*/ 14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0"/>
                <a:gd name="T101" fmla="*/ 106 w 106"/>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0">
                  <a:moveTo>
                    <a:pt x="45" y="14"/>
                  </a:moveTo>
                  <a:lnTo>
                    <a:pt x="45" y="14"/>
                  </a:lnTo>
                  <a:lnTo>
                    <a:pt x="45" y="29"/>
                  </a:lnTo>
                  <a:lnTo>
                    <a:pt x="61" y="29"/>
                  </a:lnTo>
                  <a:lnTo>
                    <a:pt x="76" y="29"/>
                  </a:lnTo>
                  <a:lnTo>
                    <a:pt x="91" y="29"/>
                  </a:lnTo>
                  <a:lnTo>
                    <a:pt x="91" y="43"/>
                  </a:lnTo>
                  <a:lnTo>
                    <a:pt x="106" y="43"/>
                  </a:lnTo>
                  <a:lnTo>
                    <a:pt x="106" y="57"/>
                  </a:lnTo>
                  <a:lnTo>
                    <a:pt x="106" y="71"/>
                  </a:lnTo>
                  <a:lnTo>
                    <a:pt x="106" y="86"/>
                  </a:lnTo>
                  <a:lnTo>
                    <a:pt x="91" y="86"/>
                  </a:lnTo>
                  <a:lnTo>
                    <a:pt x="91" y="100"/>
                  </a:lnTo>
                  <a:lnTo>
                    <a:pt x="76" y="100"/>
                  </a:lnTo>
                  <a:lnTo>
                    <a:pt x="61" y="100"/>
                  </a:lnTo>
                  <a:lnTo>
                    <a:pt x="61" y="86"/>
                  </a:lnTo>
                  <a:lnTo>
                    <a:pt x="45" y="86"/>
                  </a:lnTo>
                  <a:lnTo>
                    <a:pt x="30" y="71"/>
                  </a:lnTo>
                  <a:lnTo>
                    <a:pt x="15" y="57"/>
                  </a:lnTo>
                  <a:lnTo>
                    <a:pt x="15" y="43"/>
                  </a:lnTo>
                  <a:lnTo>
                    <a:pt x="0" y="29"/>
                  </a:lnTo>
                  <a:lnTo>
                    <a:pt x="0" y="14"/>
                  </a:lnTo>
                  <a:lnTo>
                    <a:pt x="0" y="0"/>
                  </a:lnTo>
                  <a:lnTo>
                    <a:pt x="15" y="0"/>
                  </a:lnTo>
                  <a:lnTo>
                    <a:pt x="30" y="0"/>
                  </a:lnTo>
                  <a:lnTo>
                    <a:pt x="45" y="0"/>
                  </a:lnTo>
                  <a:lnTo>
                    <a:pt x="45" y="14"/>
                  </a:lnTo>
                  <a:close/>
                </a:path>
              </a:pathLst>
            </a:custGeom>
            <a:solidFill>
              <a:srgbClr val="FF1A59"/>
            </a:solidFill>
            <a:ln w="9525">
              <a:noFill/>
              <a:round/>
              <a:headEnd/>
              <a:tailEnd/>
            </a:ln>
          </p:spPr>
          <p:txBody>
            <a:bodyPr/>
            <a:lstStyle/>
            <a:p>
              <a:endParaRPr lang="ru-RU"/>
            </a:p>
          </p:txBody>
        </p:sp>
        <p:sp>
          <p:nvSpPr>
            <p:cNvPr id="47124" name="Freeform 1048"/>
            <p:cNvSpPr>
              <a:spLocks/>
            </p:cNvSpPr>
            <p:nvPr/>
          </p:nvSpPr>
          <p:spPr bwMode="auto">
            <a:xfrm>
              <a:off x="4476" y="1228"/>
              <a:ext cx="106" cy="215"/>
            </a:xfrm>
            <a:custGeom>
              <a:avLst/>
              <a:gdLst>
                <a:gd name="T0" fmla="*/ 106 w 106"/>
                <a:gd name="T1" fmla="*/ 28 h 215"/>
                <a:gd name="T2" fmla="*/ 106 w 106"/>
                <a:gd name="T3" fmla="*/ 43 h 215"/>
                <a:gd name="T4" fmla="*/ 91 w 106"/>
                <a:gd name="T5" fmla="*/ 71 h 215"/>
                <a:gd name="T6" fmla="*/ 91 w 106"/>
                <a:gd name="T7" fmla="*/ 100 h 215"/>
                <a:gd name="T8" fmla="*/ 91 w 106"/>
                <a:gd name="T9" fmla="*/ 129 h 215"/>
                <a:gd name="T10" fmla="*/ 76 w 106"/>
                <a:gd name="T11" fmla="*/ 143 h 215"/>
                <a:gd name="T12" fmla="*/ 76 w 106"/>
                <a:gd name="T13" fmla="*/ 172 h 215"/>
                <a:gd name="T14" fmla="*/ 61 w 106"/>
                <a:gd name="T15" fmla="*/ 186 h 215"/>
                <a:gd name="T16" fmla="*/ 61 w 106"/>
                <a:gd name="T17" fmla="*/ 200 h 215"/>
                <a:gd name="T18" fmla="*/ 46 w 106"/>
                <a:gd name="T19" fmla="*/ 215 h 215"/>
                <a:gd name="T20" fmla="*/ 30 w 106"/>
                <a:gd name="T21" fmla="*/ 215 h 215"/>
                <a:gd name="T22" fmla="*/ 30 w 106"/>
                <a:gd name="T23" fmla="*/ 215 h 215"/>
                <a:gd name="T24" fmla="*/ 15 w 106"/>
                <a:gd name="T25" fmla="*/ 215 h 215"/>
                <a:gd name="T26" fmla="*/ 0 w 106"/>
                <a:gd name="T27" fmla="*/ 200 h 215"/>
                <a:gd name="T28" fmla="*/ 0 w 106"/>
                <a:gd name="T29" fmla="*/ 186 h 215"/>
                <a:gd name="T30" fmla="*/ 0 w 106"/>
                <a:gd name="T31" fmla="*/ 172 h 215"/>
                <a:gd name="T32" fmla="*/ 15 w 106"/>
                <a:gd name="T33" fmla="*/ 157 h 215"/>
                <a:gd name="T34" fmla="*/ 15 w 106"/>
                <a:gd name="T35" fmla="*/ 143 h 215"/>
                <a:gd name="T36" fmla="*/ 15 w 106"/>
                <a:gd name="T37" fmla="*/ 129 h 215"/>
                <a:gd name="T38" fmla="*/ 30 w 106"/>
                <a:gd name="T39" fmla="*/ 114 h 215"/>
                <a:gd name="T40" fmla="*/ 30 w 106"/>
                <a:gd name="T41" fmla="*/ 86 h 215"/>
                <a:gd name="T42" fmla="*/ 46 w 106"/>
                <a:gd name="T43" fmla="*/ 71 h 215"/>
                <a:gd name="T44" fmla="*/ 46 w 106"/>
                <a:gd name="T45" fmla="*/ 57 h 215"/>
                <a:gd name="T46" fmla="*/ 46 w 106"/>
                <a:gd name="T47" fmla="*/ 28 h 215"/>
                <a:gd name="T48" fmla="*/ 46 w 106"/>
                <a:gd name="T49" fmla="*/ 14 h 215"/>
                <a:gd name="T50" fmla="*/ 46 w 106"/>
                <a:gd name="T51" fmla="*/ 14 h 215"/>
                <a:gd name="T52" fmla="*/ 61 w 106"/>
                <a:gd name="T53" fmla="*/ 0 h 215"/>
                <a:gd name="T54" fmla="*/ 61 w 106"/>
                <a:gd name="T55" fmla="*/ 0 h 215"/>
                <a:gd name="T56" fmla="*/ 76 w 106"/>
                <a:gd name="T57" fmla="*/ 0 h 215"/>
                <a:gd name="T58" fmla="*/ 91 w 106"/>
                <a:gd name="T59" fmla="*/ 0 h 215"/>
                <a:gd name="T60" fmla="*/ 91 w 106"/>
                <a:gd name="T61" fmla="*/ 14 h 215"/>
                <a:gd name="T62" fmla="*/ 91 w 106"/>
                <a:gd name="T63" fmla="*/ 14 h 215"/>
                <a:gd name="T64" fmla="*/ 106 w 106"/>
                <a:gd name="T65" fmla="*/ 14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215"/>
                <a:gd name="T101" fmla="*/ 106 w 106"/>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215">
                  <a:moveTo>
                    <a:pt x="106" y="14"/>
                  </a:moveTo>
                  <a:lnTo>
                    <a:pt x="106" y="28"/>
                  </a:lnTo>
                  <a:lnTo>
                    <a:pt x="106" y="43"/>
                  </a:lnTo>
                  <a:lnTo>
                    <a:pt x="106" y="57"/>
                  </a:lnTo>
                  <a:lnTo>
                    <a:pt x="91" y="71"/>
                  </a:lnTo>
                  <a:lnTo>
                    <a:pt x="91" y="86"/>
                  </a:lnTo>
                  <a:lnTo>
                    <a:pt x="91" y="100"/>
                  </a:lnTo>
                  <a:lnTo>
                    <a:pt x="91" y="114"/>
                  </a:lnTo>
                  <a:lnTo>
                    <a:pt x="91" y="129"/>
                  </a:lnTo>
                  <a:lnTo>
                    <a:pt x="91" y="143"/>
                  </a:lnTo>
                  <a:lnTo>
                    <a:pt x="76" y="143"/>
                  </a:lnTo>
                  <a:lnTo>
                    <a:pt x="76" y="157"/>
                  </a:lnTo>
                  <a:lnTo>
                    <a:pt x="76" y="172"/>
                  </a:lnTo>
                  <a:lnTo>
                    <a:pt x="76" y="186"/>
                  </a:lnTo>
                  <a:lnTo>
                    <a:pt x="61" y="186"/>
                  </a:lnTo>
                  <a:lnTo>
                    <a:pt x="61" y="200"/>
                  </a:lnTo>
                  <a:lnTo>
                    <a:pt x="46" y="215"/>
                  </a:lnTo>
                  <a:lnTo>
                    <a:pt x="30" y="215"/>
                  </a:lnTo>
                  <a:lnTo>
                    <a:pt x="15" y="215"/>
                  </a:lnTo>
                  <a:lnTo>
                    <a:pt x="15" y="200"/>
                  </a:lnTo>
                  <a:lnTo>
                    <a:pt x="0" y="200"/>
                  </a:lnTo>
                  <a:lnTo>
                    <a:pt x="0" y="186"/>
                  </a:lnTo>
                  <a:lnTo>
                    <a:pt x="0" y="172"/>
                  </a:lnTo>
                  <a:lnTo>
                    <a:pt x="15" y="157"/>
                  </a:lnTo>
                  <a:lnTo>
                    <a:pt x="15" y="143"/>
                  </a:lnTo>
                  <a:lnTo>
                    <a:pt x="15" y="129"/>
                  </a:lnTo>
                  <a:lnTo>
                    <a:pt x="30" y="114"/>
                  </a:lnTo>
                  <a:lnTo>
                    <a:pt x="30" y="100"/>
                  </a:lnTo>
                  <a:lnTo>
                    <a:pt x="30" y="86"/>
                  </a:lnTo>
                  <a:lnTo>
                    <a:pt x="46" y="86"/>
                  </a:lnTo>
                  <a:lnTo>
                    <a:pt x="46" y="71"/>
                  </a:lnTo>
                  <a:lnTo>
                    <a:pt x="46" y="57"/>
                  </a:lnTo>
                  <a:lnTo>
                    <a:pt x="46" y="43"/>
                  </a:lnTo>
                  <a:lnTo>
                    <a:pt x="46" y="28"/>
                  </a:lnTo>
                  <a:lnTo>
                    <a:pt x="46" y="14"/>
                  </a:lnTo>
                  <a:lnTo>
                    <a:pt x="61" y="14"/>
                  </a:lnTo>
                  <a:lnTo>
                    <a:pt x="61" y="0"/>
                  </a:lnTo>
                  <a:lnTo>
                    <a:pt x="76" y="0"/>
                  </a:lnTo>
                  <a:lnTo>
                    <a:pt x="91" y="0"/>
                  </a:lnTo>
                  <a:lnTo>
                    <a:pt x="91" y="14"/>
                  </a:lnTo>
                  <a:lnTo>
                    <a:pt x="106" y="14"/>
                  </a:lnTo>
                  <a:close/>
                </a:path>
              </a:pathLst>
            </a:custGeom>
            <a:solidFill>
              <a:srgbClr val="FF1A59"/>
            </a:solidFill>
            <a:ln w="9525">
              <a:noFill/>
              <a:round/>
              <a:headEnd/>
              <a:tailEnd/>
            </a:ln>
          </p:spPr>
          <p:txBody>
            <a:bodyPr/>
            <a:lstStyle/>
            <a:p>
              <a:endParaRPr lang="ru-RU"/>
            </a:p>
          </p:txBody>
        </p:sp>
        <p:sp>
          <p:nvSpPr>
            <p:cNvPr id="47125" name="Freeform 1049"/>
            <p:cNvSpPr>
              <a:spLocks/>
            </p:cNvSpPr>
            <p:nvPr/>
          </p:nvSpPr>
          <p:spPr bwMode="auto">
            <a:xfrm>
              <a:off x="4095" y="627"/>
              <a:ext cx="213" cy="143"/>
            </a:xfrm>
            <a:custGeom>
              <a:avLst/>
              <a:gdLst>
                <a:gd name="T0" fmla="*/ 46 w 213"/>
                <a:gd name="T1" fmla="*/ 0 h 143"/>
                <a:gd name="T2" fmla="*/ 61 w 213"/>
                <a:gd name="T3" fmla="*/ 14 h 143"/>
                <a:gd name="T4" fmla="*/ 76 w 213"/>
                <a:gd name="T5" fmla="*/ 28 h 143"/>
                <a:gd name="T6" fmla="*/ 92 w 213"/>
                <a:gd name="T7" fmla="*/ 42 h 143"/>
                <a:gd name="T8" fmla="*/ 107 w 213"/>
                <a:gd name="T9" fmla="*/ 42 h 143"/>
                <a:gd name="T10" fmla="*/ 137 w 213"/>
                <a:gd name="T11" fmla="*/ 57 h 143"/>
                <a:gd name="T12" fmla="*/ 152 w 213"/>
                <a:gd name="T13" fmla="*/ 57 h 143"/>
                <a:gd name="T14" fmla="*/ 168 w 213"/>
                <a:gd name="T15" fmla="*/ 57 h 143"/>
                <a:gd name="T16" fmla="*/ 198 w 213"/>
                <a:gd name="T17" fmla="*/ 71 h 143"/>
                <a:gd name="T18" fmla="*/ 198 w 213"/>
                <a:gd name="T19" fmla="*/ 71 h 143"/>
                <a:gd name="T20" fmla="*/ 213 w 213"/>
                <a:gd name="T21" fmla="*/ 85 h 143"/>
                <a:gd name="T22" fmla="*/ 213 w 213"/>
                <a:gd name="T23" fmla="*/ 100 h 143"/>
                <a:gd name="T24" fmla="*/ 213 w 213"/>
                <a:gd name="T25" fmla="*/ 114 h 143"/>
                <a:gd name="T26" fmla="*/ 213 w 213"/>
                <a:gd name="T27" fmla="*/ 128 h 143"/>
                <a:gd name="T28" fmla="*/ 198 w 213"/>
                <a:gd name="T29" fmla="*/ 128 h 143"/>
                <a:gd name="T30" fmla="*/ 183 w 213"/>
                <a:gd name="T31" fmla="*/ 143 h 143"/>
                <a:gd name="T32" fmla="*/ 152 w 213"/>
                <a:gd name="T33" fmla="*/ 128 h 143"/>
                <a:gd name="T34" fmla="*/ 122 w 213"/>
                <a:gd name="T35" fmla="*/ 128 h 143"/>
                <a:gd name="T36" fmla="*/ 107 w 213"/>
                <a:gd name="T37" fmla="*/ 114 h 143"/>
                <a:gd name="T38" fmla="*/ 92 w 213"/>
                <a:gd name="T39" fmla="*/ 100 h 143"/>
                <a:gd name="T40" fmla="*/ 76 w 213"/>
                <a:gd name="T41" fmla="*/ 85 h 143"/>
                <a:gd name="T42" fmla="*/ 61 w 213"/>
                <a:gd name="T43" fmla="*/ 71 h 143"/>
                <a:gd name="T44" fmla="*/ 31 w 213"/>
                <a:gd name="T45" fmla="*/ 57 h 143"/>
                <a:gd name="T46" fmla="*/ 15 w 213"/>
                <a:gd name="T47" fmla="*/ 42 h 143"/>
                <a:gd name="T48" fmla="*/ 0 w 213"/>
                <a:gd name="T49" fmla="*/ 28 h 143"/>
                <a:gd name="T50" fmla="*/ 0 w 213"/>
                <a:gd name="T51" fmla="*/ 28 h 143"/>
                <a:gd name="T52" fmla="*/ 0 w 213"/>
                <a:gd name="T53" fmla="*/ 14 h 143"/>
                <a:gd name="T54" fmla="*/ 0 w 213"/>
                <a:gd name="T55" fmla="*/ 0 h 143"/>
                <a:gd name="T56" fmla="*/ 0 w 213"/>
                <a:gd name="T57" fmla="*/ 0 h 143"/>
                <a:gd name="T58" fmla="*/ 15 w 213"/>
                <a:gd name="T59" fmla="*/ 0 h 143"/>
                <a:gd name="T60" fmla="*/ 31 w 213"/>
                <a:gd name="T61" fmla="*/ 0 h 143"/>
                <a:gd name="T62" fmla="*/ 31 w 213"/>
                <a:gd name="T63" fmla="*/ 0 h 143"/>
                <a:gd name="T64" fmla="*/ 46 w 213"/>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
                <a:gd name="T100" fmla="*/ 0 h 143"/>
                <a:gd name="T101" fmla="*/ 213 w 213"/>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 h="143">
                  <a:moveTo>
                    <a:pt x="46" y="0"/>
                  </a:moveTo>
                  <a:lnTo>
                    <a:pt x="46" y="0"/>
                  </a:lnTo>
                  <a:lnTo>
                    <a:pt x="61" y="14"/>
                  </a:lnTo>
                  <a:lnTo>
                    <a:pt x="76" y="28"/>
                  </a:lnTo>
                  <a:lnTo>
                    <a:pt x="92" y="28"/>
                  </a:lnTo>
                  <a:lnTo>
                    <a:pt x="92" y="42"/>
                  </a:lnTo>
                  <a:lnTo>
                    <a:pt x="107" y="42"/>
                  </a:lnTo>
                  <a:lnTo>
                    <a:pt x="122" y="42"/>
                  </a:lnTo>
                  <a:lnTo>
                    <a:pt x="137" y="57"/>
                  </a:lnTo>
                  <a:lnTo>
                    <a:pt x="152" y="57"/>
                  </a:lnTo>
                  <a:lnTo>
                    <a:pt x="168" y="57"/>
                  </a:lnTo>
                  <a:lnTo>
                    <a:pt x="183" y="57"/>
                  </a:lnTo>
                  <a:lnTo>
                    <a:pt x="198" y="71"/>
                  </a:lnTo>
                  <a:lnTo>
                    <a:pt x="213" y="85"/>
                  </a:lnTo>
                  <a:lnTo>
                    <a:pt x="213" y="100"/>
                  </a:lnTo>
                  <a:lnTo>
                    <a:pt x="213" y="114"/>
                  </a:lnTo>
                  <a:lnTo>
                    <a:pt x="213" y="128"/>
                  </a:lnTo>
                  <a:lnTo>
                    <a:pt x="198" y="128"/>
                  </a:lnTo>
                  <a:lnTo>
                    <a:pt x="183" y="128"/>
                  </a:lnTo>
                  <a:lnTo>
                    <a:pt x="183" y="143"/>
                  </a:lnTo>
                  <a:lnTo>
                    <a:pt x="168" y="143"/>
                  </a:lnTo>
                  <a:lnTo>
                    <a:pt x="152" y="128"/>
                  </a:lnTo>
                  <a:lnTo>
                    <a:pt x="137" y="128"/>
                  </a:lnTo>
                  <a:lnTo>
                    <a:pt x="122" y="128"/>
                  </a:lnTo>
                  <a:lnTo>
                    <a:pt x="122" y="114"/>
                  </a:lnTo>
                  <a:lnTo>
                    <a:pt x="107" y="114"/>
                  </a:lnTo>
                  <a:lnTo>
                    <a:pt x="92" y="114"/>
                  </a:lnTo>
                  <a:lnTo>
                    <a:pt x="92" y="100"/>
                  </a:lnTo>
                  <a:lnTo>
                    <a:pt x="76" y="100"/>
                  </a:lnTo>
                  <a:lnTo>
                    <a:pt x="76" y="85"/>
                  </a:lnTo>
                  <a:lnTo>
                    <a:pt x="61" y="85"/>
                  </a:lnTo>
                  <a:lnTo>
                    <a:pt x="61" y="71"/>
                  </a:lnTo>
                  <a:lnTo>
                    <a:pt x="46" y="71"/>
                  </a:lnTo>
                  <a:lnTo>
                    <a:pt x="31" y="57"/>
                  </a:lnTo>
                  <a:lnTo>
                    <a:pt x="31" y="42"/>
                  </a:lnTo>
                  <a:lnTo>
                    <a:pt x="15" y="42"/>
                  </a:lnTo>
                  <a:lnTo>
                    <a:pt x="0" y="28"/>
                  </a:lnTo>
                  <a:lnTo>
                    <a:pt x="0" y="14"/>
                  </a:lnTo>
                  <a:lnTo>
                    <a:pt x="0" y="0"/>
                  </a:lnTo>
                  <a:lnTo>
                    <a:pt x="15" y="0"/>
                  </a:lnTo>
                  <a:lnTo>
                    <a:pt x="31" y="0"/>
                  </a:lnTo>
                  <a:lnTo>
                    <a:pt x="46" y="0"/>
                  </a:lnTo>
                  <a:close/>
                </a:path>
              </a:pathLst>
            </a:custGeom>
            <a:solidFill>
              <a:srgbClr val="FFFF26"/>
            </a:solidFill>
            <a:ln w="9525">
              <a:noFill/>
              <a:round/>
              <a:headEnd/>
              <a:tailEnd/>
            </a:ln>
          </p:spPr>
          <p:txBody>
            <a:bodyPr/>
            <a:lstStyle/>
            <a:p>
              <a:endParaRPr lang="ru-RU"/>
            </a:p>
          </p:txBody>
        </p:sp>
        <p:sp>
          <p:nvSpPr>
            <p:cNvPr id="47126" name="Freeform 1050"/>
            <p:cNvSpPr>
              <a:spLocks/>
            </p:cNvSpPr>
            <p:nvPr/>
          </p:nvSpPr>
          <p:spPr bwMode="auto">
            <a:xfrm>
              <a:off x="4324" y="383"/>
              <a:ext cx="182" cy="158"/>
            </a:xfrm>
            <a:custGeom>
              <a:avLst/>
              <a:gdLst>
                <a:gd name="T0" fmla="*/ 61 w 182"/>
                <a:gd name="T1" fmla="*/ 14 h 158"/>
                <a:gd name="T2" fmla="*/ 76 w 182"/>
                <a:gd name="T3" fmla="*/ 14 h 158"/>
                <a:gd name="T4" fmla="*/ 91 w 182"/>
                <a:gd name="T5" fmla="*/ 29 h 158"/>
                <a:gd name="T6" fmla="*/ 106 w 182"/>
                <a:gd name="T7" fmla="*/ 43 h 158"/>
                <a:gd name="T8" fmla="*/ 137 w 182"/>
                <a:gd name="T9" fmla="*/ 57 h 158"/>
                <a:gd name="T10" fmla="*/ 152 w 182"/>
                <a:gd name="T11" fmla="*/ 57 h 158"/>
                <a:gd name="T12" fmla="*/ 167 w 182"/>
                <a:gd name="T13" fmla="*/ 72 h 158"/>
                <a:gd name="T14" fmla="*/ 182 w 182"/>
                <a:gd name="T15" fmla="*/ 86 h 158"/>
                <a:gd name="T16" fmla="*/ 182 w 182"/>
                <a:gd name="T17" fmla="*/ 115 h 158"/>
                <a:gd name="T18" fmla="*/ 182 w 182"/>
                <a:gd name="T19" fmla="*/ 129 h 158"/>
                <a:gd name="T20" fmla="*/ 182 w 182"/>
                <a:gd name="T21" fmla="*/ 143 h 158"/>
                <a:gd name="T22" fmla="*/ 167 w 182"/>
                <a:gd name="T23" fmla="*/ 158 h 158"/>
                <a:gd name="T24" fmla="*/ 152 w 182"/>
                <a:gd name="T25" fmla="*/ 158 h 158"/>
                <a:gd name="T26" fmla="*/ 137 w 182"/>
                <a:gd name="T27" fmla="*/ 158 h 158"/>
                <a:gd name="T28" fmla="*/ 121 w 182"/>
                <a:gd name="T29" fmla="*/ 158 h 158"/>
                <a:gd name="T30" fmla="*/ 106 w 182"/>
                <a:gd name="T31" fmla="*/ 143 h 158"/>
                <a:gd name="T32" fmla="*/ 91 w 182"/>
                <a:gd name="T33" fmla="*/ 129 h 158"/>
                <a:gd name="T34" fmla="*/ 76 w 182"/>
                <a:gd name="T35" fmla="*/ 115 h 158"/>
                <a:gd name="T36" fmla="*/ 76 w 182"/>
                <a:gd name="T37" fmla="*/ 100 h 158"/>
                <a:gd name="T38" fmla="*/ 61 w 182"/>
                <a:gd name="T39" fmla="*/ 86 h 158"/>
                <a:gd name="T40" fmla="*/ 61 w 182"/>
                <a:gd name="T41" fmla="*/ 86 h 158"/>
                <a:gd name="T42" fmla="*/ 45 w 182"/>
                <a:gd name="T43" fmla="*/ 72 h 158"/>
                <a:gd name="T44" fmla="*/ 30 w 182"/>
                <a:gd name="T45" fmla="*/ 57 h 158"/>
                <a:gd name="T46" fmla="*/ 15 w 182"/>
                <a:gd name="T47" fmla="*/ 43 h 158"/>
                <a:gd name="T48" fmla="*/ 0 w 182"/>
                <a:gd name="T49" fmla="*/ 29 h 158"/>
                <a:gd name="T50" fmla="*/ 0 w 182"/>
                <a:gd name="T51" fmla="*/ 29 h 158"/>
                <a:gd name="T52" fmla="*/ 0 w 182"/>
                <a:gd name="T53" fmla="*/ 14 h 158"/>
                <a:gd name="T54" fmla="*/ 0 w 182"/>
                <a:gd name="T55" fmla="*/ 0 h 158"/>
                <a:gd name="T56" fmla="*/ 15 w 182"/>
                <a:gd name="T57" fmla="*/ 0 h 158"/>
                <a:gd name="T58" fmla="*/ 15 w 182"/>
                <a:gd name="T59" fmla="*/ 0 h 158"/>
                <a:gd name="T60" fmla="*/ 30 w 182"/>
                <a:gd name="T61" fmla="*/ 0 h 158"/>
                <a:gd name="T62" fmla="*/ 45 w 182"/>
                <a:gd name="T63" fmla="*/ 0 h 158"/>
                <a:gd name="T64" fmla="*/ 45 w 182"/>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58"/>
                <a:gd name="T101" fmla="*/ 182 w 18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58">
                  <a:moveTo>
                    <a:pt x="45" y="0"/>
                  </a:moveTo>
                  <a:lnTo>
                    <a:pt x="61" y="14"/>
                  </a:lnTo>
                  <a:lnTo>
                    <a:pt x="76" y="14"/>
                  </a:lnTo>
                  <a:lnTo>
                    <a:pt x="91" y="29"/>
                  </a:lnTo>
                  <a:lnTo>
                    <a:pt x="106" y="29"/>
                  </a:lnTo>
                  <a:lnTo>
                    <a:pt x="106" y="43"/>
                  </a:lnTo>
                  <a:lnTo>
                    <a:pt x="121" y="43"/>
                  </a:lnTo>
                  <a:lnTo>
                    <a:pt x="137" y="57"/>
                  </a:lnTo>
                  <a:lnTo>
                    <a:pt x="152" y="57"/>
                  </a:lnTo>
                  <a:lnTo>
                    <a:pt x="152" y="72"/>
                  </a:lnTo>
                  <a:lnTo>
                    <a:pt x="167" y="72"/>
                  </a:lnTo>
                  <a:lnTo>
                    <a:pt x="167" y="86"/>
                  </a:lnTo>
                  <a:lnTo>
                    <a:pt x="182" y="86"/>
                  </a:lnTo>
                  <a:lnTo>
                    <a:pt x="182" y="100"/>
                  </a:lnTo>
                  <a:lnTo>
                    <a:pt x="182" y="115"/>
                  </a:lnTo>
                  <a:lnTo>
                    <a:pt x="182" y="129"/>
                  </a:lnTo>
                  <a:lnTo>
                    <a:pt x="182" y="143"/>
                  </a:lnTo>
                  <a:lnTo>
                    <a:pt x="167" y="158"/>
                  </a:lnTo>
                  <a:lnTo>
                    <a:pt x="152" y="158"/>
                  </a:lnTo>
                  <a:lnTo>
                    <a:pt x="137" y="158"/>
                  </a:lnTo>
                  <a:lnTo>
                    <a:pt x="121" y="158"/>
                  </a:lnTo>
                  <a:lnTo>
                    <a:pt x="106" y="158"/>
                  </a:lnTo>
                  <a:lnTo>
                    <a:pt x="106" y="143"/>
                  </a:lnTo>
                  <a:lnTo>
                    <a:pt x="91" y="143"/>
                  </a:lnTo>
                  <a:lnTo>
                    <a:pt x="91" y="129"/>
                  </a:lnTo>
                  <a:lnTo>
                    <a:pt x="76" y="115"/>
                  </a:lnTo>
                  <a:lnTo>
                    <a:pt x="76" y="100"/>
                  </a:lnTo>
                  <a:lnTo>
                    <a:pt x="61" y="100"/>
                  </a:lnTo>
                  <a:lnTo>
                    <a:pt x="61" y="86"/>
                  </a:lnTo>
                  <a:lnTo>
                    <a:pt x="45" y="72"/>
                  </a:lnTo>
                  <a:lnTo>
                    <a:pt x="30" y="57"/>
                  </a:lnTo>
                  <a:lnTo>
                    <a:pt x="30" y="43"/>
                  </a:lnTo>
                  <a:lnTo>
                    <a:pt x="15" y="43"/>
                  </a:lnTo>
                  <a:lnTo>
                    <a:pt x="0" y="29"/>
                  </a:lnTo>
                  <a:lnTo>
                    <a:pt x="0" y="14"/>
                  </a:lnTo>
                  <a:lnTo>
                    <a:pt x="0" y="0"/>
                  </a:lnTo>
                  <a:lnTo>
                    <a:pt x="15" y="0"/>
                  </a:lnTo>
                  <a:lnTo>
                    <a:pt x="30" y="0"/>
                  </a:lnTo>
                  <a:lnTo>
                    <a:pt x="45" y="0"/>
                  </a:lnTo>
                  <a:close/>
                </a:path>
              </a:pathLst>
            </a:custGeom>
            <a:solidFill>
              <a:srgbClr val="FFFF26"/>
            </a:solidFill>
            <a:ln w="9525">
              <a:noFill/>
              <a:round/>
              <a:headEnd/>
              <a:tailEnd/>
            </a:ln>
          </p:spPr>
          <p:txBody>
            <a:bodyPr/>
            <a:lstStyle/>
            <a:p>
              <a:endParaRPr lang="ru-RU"/>
            </a:p>
          </p:txBody>
        </p:sp>
        <p:sp>
          <p:nvSpPr>
            <p:cNvPr id="47127" name="Freeform 1051"/>
            <p:cNvSpPr>
              <a:spLocks/>
            </p:cNvSpPr>
            <p:nvPr/>
          </p:nvSpPr>
          <p:spPr bwMode="auto">
            <a:xfrm>
              <a:off x="4765" y="254"/>
              <a:ext cx="122" cy="186"/>
            </a:xfrm>
            <a:custGeom>
              <a:avLst/>
              <a:gdLst>
                <a:gd name="T0" fmla="*/ 46 w 122"/>
                <a:gd name="T1" fmla="*/ 15 h 186"/>
                <a:gd name="T2" fmla="*/ 46 w 122"/>
                <a:gd name="T3" fmla="*/ 15 h 186"/>
                <a:gd name="T4" fmla="*/ 61 w 122"/>
                <a:gd name="T5" fmla="*/ 0 h 186"/>
                <a:gd name="T6" fmla="*/ 76 w 122"/>
                <a:gd name="T7" fmla="*/ 0 h 186"/>
                <a:gd name="T8" fmla="*/ 92 w 122"/>
                <a:gd name="T9" fmla="*/ 0 h 186"/>
                <a:gd name="T10" fmla="*/ 92 w 122"/>
                <a:gd name="T11" fmla="*/ 15 h 186"/>
                <a:gd name="T12" fmla="*/ 107 w 122"/>
                <a:gd name="T13" fmla="*/ 15 h 186"/>
                <a:gd name="T14" fmla="*/ 122 w 122"/>
                <a:gd name="T15" fmla="*/ 29 h 186"/>
                <a:gd name="T16" fmla="*/ 122 w 122"/>
                <a:gd name="T17" fmla="*/ 43 h 186"/>
                <a:gd name="T18" fmla="*/ 122 w 122"/>
                <a:gd name="T19" fmla="*/ 58 h 186"/>
                <a:gd name="T20" fmla="*/ 122 w 122"/>
                <a:gd name="T21" fmla="*/ 72 h 186"/>
                <a:gd name="T22" fmla="*/ 122 w 122"/>
                <a:gd name="T23" fmla="*/ 86 h 186"/>
                <a:gd name="T24" fmla="*/ 122 w 122"/>
                <a:gd name="T25" fmla="*/ 101 h 186"/>
                <a:gd name="T26" fmla="*/ 122 w 122"/>
                <a:gd name="T27" fmla="*/ 115 h 186"/>
                <a:gd name="T28" fmla="*/ 122 w 122"/>
                <a:gd name="T29" fmla="*/ 129 h 186"/>
                <a:gd name="T30" fmla="*/ 107 w 122"/>
                <a:gd name="T31" fmla="*/ 143 h 186"/>
                <a:gd name="T32" fmla="*/ 107 w 122"/>
                <a:gd name="T33" fmla="*/ 172 h 186"/>
                <a:gd name="T34" fmla="*/ 92 w 122"/>
                <a:gd name="T35" fmla="*/ 186 h 186"/>
                <a:gd name="T36" fmla="*/ 76 w 122"/>
                <a:gd name="T37" fmla="*/ 186 h 186"/>
                <a:gd name="T38" fmla="*/ 61 w 122"/>
                <a:gd name="T39" fmla="*/ 186 h 186"/>
                <a:gd name="T40" fmla="*/ 31 w 122"/>
                <a:gd name="T41" fmla="*/ 186 h 186"/>
                <a:gd name="T42" fmla="*/ 15 w 122"/>
                <a:gd name="T43" fmla="*/ 172 h 186"/>
                <a:gd name="T44" fmla="*/ 15 w 122"/>
                <a:gd name="T45" fmla="*/ 158 h 186"/>
                <a:gd name="T46" fmla="*/ 0 w 122"/>
                <a:gd name="T47" fmla="*/ 143 h 186"/>
                <a:gd name="T48" fmla="*/ 15 w 122"/>
                <a:gd name="T49" fmla="*/ 129 h 186"/>
                <a:gd name="T50" fmla="*/ 15 w 122"/>
                <a:gd name="T51" fmla="*/ 115 h 186"/>
                <a:gd name="T52" fmla="*/ 15 w 122"/>
                <a:gd name="T53" fmla="*/ 115 h 186"/>
                <a:gd name="T54" fmla="*/ 15 w 122"/>
                <a:gd name="T55" fmla="*/ 101 h 186"/>
                <a:gd name="T56" fmla="*/ 31 w 122"/>
                <a:gd name="T57" fmla="*/ 101 h 186"/>
                <a:gd name="T58" fmla="*/ 31 w 122"/>
                <a:gd name="T59" fmla="*/ 86 h 186"/>
                <a:gd name="T60" fmla="*/ 31 w 122"/>
                <a:gd name="T61" fmla="*/ 72 h 186"/>
                <a:gd name="T62" fmla="*/ 46 w 122"/>
                <a:gd name="T63" fmla="*/ 72 h 186"/>
                <a:gd name="T64" fmla="*/ 46 w 122"/>
                <a:gd name="T65" fmla="*/ 58 h 186"/>
                <a:gd name="T66" fmla="*/ 46 w 122"/>
                <a:gd name="T67" fmla="*/ 58 h 186"/>
                <a:gd name="T68" fmla="*/ 46 w 122"/>
                <a:gd name="T69" fmla="*/ 43 h 186"/>
                <a:gd name="T70" fmla="*/ 46 w 122"/>
                <a:gd name="T71" fmla="*/ 43 h 186"/>
                <a:gd name="T72" fmla="*/ 46 w 122"/>
                <a:gd name="T73" fmla="*/ 29 h 186"/>
                <a:gd name="T74" fmla="*/ 46 w 122"/>
                <a:gd name="T75" fmla="*/ 29 h 186"/>
                <a:gd name="T76" fmla="*/ 61 w 122"/>
                <a:gd name="T77" fmla="*/ 29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
                <a:gd name="T118" fmla="*/ 0 h 186"/>
                <a:gd name="T119" fmla="*/ 122 w 122"/>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 h="186">
                  <a:moveTo>
                    <a:pt x="61" y="29"/>
                  </a:moveTo>
                  <a:lnTo>
                    <a:pt x="46" y="15"/>
                  </a:lnTo>
                  <a:lnTo>
                    <a:pt x="46" y="0"/>
                  </a:lnTo>
                  <a:lnTo>
                    <a:pt x="61" y="0"/>
                  </a:lnTo>
                  <a:lnTo>
                    <a:pt x="76" y="0"/>
                  </a:lnTo>
                  <a:lnTo>
                    <a:pt x="92" y="0"/>
                  </a:lnTo>
                  <a:lnTo>
                    <a:pt x="92" y="15"/>
                  </a:lnTo>
                  <a:lnTo>
                    <a:pt x="107" y="15"/>
                  </a:lnTo>
                  <a:lnTo>
                    <a:pt x="122" y="29"/>
                  </a:lnTo>
                  <a:lnTo>
                    <a:pt x="122" y="43"/>
                  </a:lnTo>
                  <a:lnTo>
                    <a:pt x="122" y="58"/>
                  </a:lnTo>
                  <a:lnTo>
                    <a:pt x="122" y="72"/>
                  </a:lnTo>
                  <a:lnTo>
                    <a:pt x="122" y="86"/>
                  </a:lnTo>
                  <a:lnTo>
                    <a:pt x="122" y="101"/>
                  </a:lnTo>
                  <a:lnTo>
                    <a:pt x="122" y="115"/>
                  </a:lnTo>
                  <a:lnTo>
                    <a:pt x="122" y="129"/>
                  </a:lnTo>
                  <a:lnTo>
                    <a:pt x="122" y="143"/>
                  </a:lnTo>
                  <a:lnTo>
                    <a:pt x="107" y="143"/>
                  </a:lnTo>
                  <a:lnTo>
                    <a:pt x="107" y="158"/>
                  </a:lnTo>
                  <a:lnTo>
                    <a:pt x="107" y="172"/>
                  </a:lnTo>
                  <a:lnTo>
                    <a:pt x="92" y="186"/>
                  </a:lnTo>
                  <a:lnTo>
                    <a:pt x="76" y="186"/>
                  </a:lnTo>
                  <a:lnTo>
                    <a:pt x="61" y="186"/>
                  </a:lnTo>
                  <a:lnTo>
                    <a:pt x="46" y="186"/>
                  </a:lnTo>
                  <a:lnTo>
                    <a:pt x="31" y="186"/>
                  </a:lnTo>
                  <a:lnTo>
                    <a:pt x="15" y="172"/>
                  </a:lnTo>
                  <a:lnTo>
                    <a:pt x="15" y="158"/>
                  </a:lnTo>
                  <a:lnTo>
                    <a:pt x="0" y="158"/>
                  </a:lnTo>
                  <a:lnTo>
                    <a:pt x="0" y="143"/>
                  </a:lnTo>
                  <a:lnTo>
                    <a:pt x="0" y="129"/>
                  </a:lnTo>
                  <a:lnTo>
                    <a:pt x="15" y="129"/>
                  </a:lnTo>
                  <a:lnTo>
                    <a:pt x="15" y="115"/>
                  </a:lnTo>
                  <a:lnTo>
                    <a:pt x="15" y="101"/>
                  </a:lnTo>
                  <a:lnTo>
                    <a:pt x="31" y="101"/>
                  </a:lnTo>
                  <a:lnTo>
                    <a:pt x="31" y="86"/>
                  </a:lnTo>
                  <a:lnTo>
                    <a:pt x="31" y="72"/>
                  </a:lnTo>
                  <a:lnTo>
                    <a:pt x="46" y="72"/>
                  </a:lnTo>
                  <a:lnTo>
                    <a:pt x="46" y="58"/>
                  </a:lnTo>
                  <a:lnTo>
                    <a:pt x="46" y="43"/>
                  </a:lnTo>
                  <a:lnTo>
                    <a:pt x="46" y="29"/>
                  </a:lnTo>
                  <a:lnTo>
                    <a:pt x="61" y="29"/>
                  </a:lnTo>
                  <a:close/>
                </a:path>
              </a:pathLst>
            </a:custGeom>
            <a:solidFill>
              <a:srgbClr val="FFFF26"/>
            </a:solidFill>
            <a:ln w="9525">
              <a:noFill/>
              <a:round/>
              <a:headEnd/>
              <a:tailEnd/>
            </a:ln>
          </p:spPr>
          <p:txBody>
            <a:bodyPr/>
            <a:lstStyle/>
            <a:p>
              <a:endParaRPr lang="ru-RU"/>
            </a:p>
          </p:txBody>
        </p:sp>
        <p:sp>
          <p:nvSpPr>
            <p:cNvPr id="47128" name="Freeform 1052"/>
            <p:cNvSpPr>
              <a:spLocks/>
            </p:cNvSpPr>
            <p:nvPr/>
          </p:nvSpPr>
          <p:spPr bwMode="auto">
            <a:xfrm>
              <a:off x="5085" y="412"/>
              <a:ext cx="183" cy="143"/>
            </a:xfrm>
            <a:custGeom>
              <a:avLst/>
              <a:gdLst>
                <a:gd name="T0" fmla="*/ 167 w 183"/>
                <a:gd name="T1" fmla="*/ 43 h 143"/>
                <a:gd name="T2" fmla="*/ 152 w 183"/>
                <a:gd name="T3" fmla="*/ 57 h 143"/>
                <a:gd name="T4" fmla="*/ 152 w 183"/>
                <a:gd name="T5" fmla="*/ 71 h 143"/>
                <a:gd name="T6" fmla="*/ 137 w 183"/>
                <a:gd name="T7" fmla="*/ 86 h 143"/>
                <a:gd name="T8" fmla="*/ 137 w 183"/>
                <a:gd name="T9" fmla="*/ 100 h 143"/>
                <a:gd name="T10" fmla="*/ 122 w 183"/>
                <a:gd name="T11" fmla="*/ 100 h 143"/>
                <a:gd name="T12" fmla="*/ 106 w 183"/>
                <a:gd name="T13" fmla="*/ 114 h 143"/>
                <a:gd name="T14" fmla="*/ 106 w 183"/>
                <a:gd name="T15" fmla="*/ 129 h 143"/>
                <a:gd name="T16" fmla="*/ 91 w 183"/>
                <a:gd name="T17" fmla="*/ 143 h 143"/>
                <a:gd name="T18" fmla="*/ 61 w 183"/>
                <a:gd name="T19" fmla="*/ 143 h 143"/>
                <a:gd name="T20" fmla="*/ 46 w 183"/>
                <a:gd name="T21" fmla="*/ 143 h 143"/>
                <a:gd name="T22" fmla="*/ 30 w 183"/>
                <a:gd name="T23" fmla="*/ 129 h 143"/>
                <a:gd name="T24" fmla="*/ 15 w 183"/>
                <a:gd name="T25" fmla="*/ 129 h 143"/>
                <a:gd name="T26" fmla="*/ 0 w 183"/>
                <a:gd name="T27" fmla="*/ 100 h 143"/>
                <a:gd name="T28" fmla="*/ 0 w 183"/>
                <a:gd name="T29" fmla="*/ 86 h 143"/>
                <a:gd name="T30" fmla="*/ 15 w 183"/>
                <a:gd name="T31" fmla="*/ 71 h 143"/>
                <a:gd name="T32" fmla="*/ 30 w 183"/>
                <a:gd name="T33" fmla="*/ 57 h 143"/>
                <a:gd name="T34" fmla="*/ 46 w 183"/>
                <a:gd name="T35" fmla="*/ 57 h 143"/>
                <a:gd name="T36" fmla="*/ 61 w 183"/>
                <a:gd name="T37" fmla="*/ 43 h 143"/>
                <a:gd name="T38" fmla="*/ 61 w 183"/>
                <a:gd name="T39" fmla="*/ 43 h 143"/>
                <a:gd name="T40" fmla="*/ 76 w 183"/>
                <a:gd name="T41" fmla="*/ 43 h 143"/>
                <a:gd name="T42" fmla="*/ 91 w 183"/>
                <a:gd name="T43" fmla="*/ 28 h 143"/>
                <a:gd name="T44" fmla="*/ 106 w 183"/>
                <a:gd name="T45" fmla="*/ 28 h 143"/>
                <a:gd name="T46" fmla="*/ 122 w 183"/>
                <a:gd name="T47" fmla="*/ 14 h 143"/>
                <a:gd name="T48" fmla="*/ 137 w 183"/>
                <a:gd name="T49" fmla="*/ 14 h 143"/>
                <a:gd name="T50" fmla="*/ 137 w 183"/>
                <a:gd name="T51" fmla="*/ 0 h 143"/>
                <a:gd name="T52" fmla="*/ 152 w 183"/>
                <a:gd name="T53" fmla="*/ 0 h 143"/>
                <a:gd name="T54" fmla="*/ 167 w 183"/>
                <a:gd name="T55" fmla="*/ 0 h 143"/>
                <a:gd name="T56" fmla="*/ 167 w 183"/>
                <a:gd name="T57" fmla="*/ 14 h 143"/>
                <a:gd name="T58" fmla="*/ 167 w 183"/>
                <a:gd name="T59" fmla="*/ 14 h 143"/>
                <a:gd name="T60" fmla="*/ 183 w 183"/>
                <a:gd name="T61" fmla="*/ 28 h 143"/>
                <a:gd name="T62" fmla="*/ 167 w 183"/>
                <a:gd name="T63" fmla="*/ 43 h 143"/>
                <a:gd name="T64" fmla="*/ 167 w 183"/>
                <a:gd name="T65" fmla="*/ 43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143"/>
                <a:gd name="T101" fmla="*/ 183 w 183"/>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143">
                  <a:moveTo>
                    <a:pt x="167" y="43"/>
                  </a:moveTo>
                  <a:lnTo>
                    <a:pt x="167" y="43"/>
                  </a:lnTo>
                  <a:lnTo>
                    <a:pt x="152" y="57"/>
                  </a:lnTo>
                  <a:lnTo>
                    <a:pt x="152" y="71"/>
                  </a:lnTo>
                  <a:lnTo>
                    <a:pt x="137" y="71"/>
                  </a:lnTo>
                  <a:lnTo>
                    <a:pt x="137" y="86"/>
                  </a:lnTo>
                  <a:lnTo>
                    <a:pt x="137" y="100"/>
                  </a:lnTo>
                  <a:lnTo>
                    <a:pt x="122" y="100"/>
                  </a:lnTo>
                  <a:lnTo>
                    <a:pt x="122" y="114"/>
                  </a:lnTo>
                  <a:lnTo>
                    <a:pt x="106" y="114"/>
                  </a:lnTo>
                  <a:lnTo>
                    <a:pt x="106" y="129"/>
                  </a:lnTo>
                  <a:lnTo>
                    <a:pt x="91" y="129"/>
                  </a:lnTo>
                  <a:lnTo>
                    <a:pt x="91" y="143"/>
                  </a:lnTo>
                  <a:lnTo>
                    <a:pt x="76" y="143"/>
                  </a:lnTo>
                  <a:lnTo>
                    <a:pt x="61" y="143"/>
                  </a:lnTo>
                  <a:lnTo>
                    <a:pt x="46" y="143"/>
                  </a:lnTo>
                  <a:lnTo>
                    <a:pt x="30" y="143"/>
                  </a:lnTo>
                  <a:lnTo>
                    <a:pt x="30" y="129"/>
                  </a:lnTo>
                  <a:lnTo>
                    <a:pt x="15" y="129"/>
                  </a:lnTo>
                  <a:lnTo>
                    <a:pt x="0" y="114"/>
                  </a:lnTo>
                  <a:lnTo>
                    <a:pt x="0" y="100"/>
                  </a:lnTo>
                  <a:lnTo>
                    <a:pt x="0" y="86"/>
                  </a:lnTo>
                  <a:lnTo>
                    <a:pt x="15" y="71"/>
                  </a:lnTo>
                  <a:lnTo>
                    <a:pt x="30" y="57"/>
                  </a:lnTo>
                  <a:lnTo>
                    <a:pt x="46" y="57"/>
                  </a:lnTo>
                  <a:lnTo>
                    <a:pt x="46" y="43"/>
                  </a:lnTo>
                  <a:lnTo>
                    <a:pt x="61" y="43"/>
                  </a:lnTo>
                  <a:lnTo>
                    <a:pt x="76" y="43"/>
                  </a:lnTo>
                  <a:lnTo>
                    <a:pt x="91" y="28"/>
                  </a:lnTo>
                  <a:lnTo>
                    <a:pt x="106" y="28"/>
                  </a:lnTo>
                  <a:lnTo>
                    <a:pt x="122" y="28"/>
                  </a:lnTo>
                  <a:lnTo>
                    <a:pt x="122" y="14"/>
                  </a:lnTo>
                  <a:lnTo>
                    <a:pt x="137" y="14"/>
                  </a:lnTo>
                  <a:lnTo>
                    <a:pt x="137" y="0"/>
                  </a:lnTo>
                  <a:lnTo>
                    <a:pt x="152" y="0"/>
                  </a:lnTo>
                  <a:lnTo>
                    <a:pt x="167" y="0"/>
                  </a:lnTo>
                  <a:lnTo>
                    <a:pt x="167" y="14"/>
                  </a:lnTo>
                  <a:lnTo>
                    <a:pt x="183" y="28"/>
                  </a:lnTo>
                  <a:lnTo>
                    <a:pt x="167" y="28"/>
                  </a:lnTo>
                  <a:lnTo>
                    <a:pt x="167" y="43"/>
                  </a:lnTo>
                  <a:close/>
                </a:path>
              </a:pathLst>
            </a:custGeom>
            <a:solidFill>
              <a:srgbClr val="FFFF26"/>
            </a:solidFill>
            <a:ln w="9525">
              <a:noFill/>
              <a:round/>
              <a:headEnd/>
              <a:tailEnd/>
            </a:ln>
          </p:spPr>
          <p:txBody>
            <a:bodyPr/>
            <a:lstStyle/>
            <a:p>
              <a:endParaRPr lang="ru-RU"/>
            </a:p>
          </p:txBody>
        </p:sp>
        <p:sp>
          <p:nvSpPr>
            <p:cNvPr id="47129" name="Freeform 1053"/>
            <p:cNvSpPr>
              <a:spLocks/>
            </p:cNvSpPr>
            <p:nvPr/>
          </p:nvSpPr>
          <p:spPr bwMode="auto">
            <a:xfrm>
              <a:off x="5222" y="669"/>
              <a:ext cx="259" cy="115"/>
            </a:xfrm>
            <a:custGeom>
              <a:avLst/>
              <a:gdLst>
                <a:gd name="T0" fmla="*/ 213 w 259"/>
                <a:gd name="T1" fmla="*/ 72 h 115"/>
                <a:gd name="T2" fmla="*/ 198 w 259"/>
                <a:gd name="T3" fmla="*/ 72 h 115"/>
                <a:gd name="T4" fmla="*/ 183 w 259"/>
                <a:gd name="T5" fmla="*/ 86 h 115"/>
                <a:gd name="T6" fmla="*/ 167 w 259"/>
                <a:gd name="T7" fmla="*/ 86 h 115"/>
                <a:gd name="T8" fmla="*/ 152 w 259"/>
                <a:gd name="T9" fmla="*/ 101 h 115"/>
                <a:gd name="T10" fmla="*/ 137 w 259"/>
                <a:gd name="T11" fmla="*/ 101 h 115"/>
                <a:gd name="T12" fmla="*/ 107 w 259"/>
                <a:gd name="T13" fmla="*/ 115 h 115"/>
                <a:gd name="T14" fmla="*/ 91 w 259"/>
                <a:gd name="T15" fmla="*/ 115 h 115"/>
                <a:gd name="T16" fmla="*/ 61 w 259"/>
                <a:gd name="T17" fmla="*/ 115 h 115"/>
                <a:gd name="T18" fmla="*/ 46 w 259"/>
                <a:gd name="T19" fmla="*/ 115 h 115"/>
                <a:gd name="T20" fmla="*/ 15 w 259"/>
                <a:gd name="T21" fmla="*/ 101 h 115"/>
                <a:gd name="T22" fmla="*/ 15 w 259"/>
                <a:gd name="T23" fmla="*/ 86 h 115"/>
                <a:gd name="T24" fmla="*/ 0 w 259"/>
                <a:gd name="T25" fmla="*/ 72 h 115"/>
                <a:gd name="T26" fmla="*/ 0 w 259"/>
                <a:gd name="T27" fmla="*/ 43 h 115"/>
                <a:gd name="T28" fmla="*/ 15 w 259"/>
                <a:gd name="T29" fmla="*/ 29 h 115"/>
                <a:gd name="T30" fmla="*/ 46 w 259"/>
                <a:gd name="T31" fmla="*/ 15 h 115"/>
                <a:gd name="T32" fmla="*/ 61 w 259"/>
                <a:gd name="T33" fmla="*/ 15 h 115"/>
                <a:gd name="T34" fmla="*/ 76 w 259"/>
                <a:gd name="T35" fmla="*/ 15 h 115"/>
                <a:gd name="T36" fmla="*/ 107 w 259"/>
                <a:gd name="T37" fmla="*/ 0 h 115"/>
                <a:gd name="T38" fmla="*/ 122 w 259"/>
                <a:gd name="T39" fmla="*/ 0 h 115"/>
                <a:gd name="T40" fmla="*/ 137 w 259"/>
                <a:gd name="T41" fmla="*/ 0 h 115"/>
                <a:gd name="T42" fmla="*/ 152 w 259"/>
                <a:gd name="T43" fmla="*/ 0 h 115"/>
                <a:gd name="T44" fmla="*/ 167 w 259"/>
                <a:gd name="T45" fmla="*/ 0 h 115"/>
                <a:gd name="T46" fmla="*/ 183 w 259"/>
                <a:gd name="T47" fmla="*/ 0 h 115"/>
                <a:gd name="T48" fmla="*/ 213 w 259"/>
                <a:gd name="T49" fmla="*/ 0 h 115"/>
                <a:gd name="T50" fmla="*/ 228 w 259"/>
                <a:gd name="T51" fmla="*/ 0 h 115"/>
                <a:gd name="T52" fmla="*/ 244 w 259"/>
                <a:gd name="T53" fmla="*/ 0 h 115"/>
                <a:gd name="T54" fmla="*/ 244 w 259"/>
                <a:gd name="T55" fmla="*/ 15 h 115"/>
                <a:gd name="T56" fmla="*/ 259 w 259"/>
                <a:gd name="T57" fmla="*/ 29 h 115"/>
                <a:gd name="T58" fmla="*/ 259 w 259"/>
                <a:gd name="T59" fmla="*/ 43 h 115"/>
                <a:gd name="T60" fmla="*/ 244 w 259"/>
                <a:gd name="T61" fmla="*/ 58 h 115"/>
                <a:gd name="T62" fmla="*/ 244 w 259"/>
                <a:gd name="T63" fmla="*/ 58 h 115"/>
                <a:gd name="T64" fmla="*/ 228 w 259"/>
                <a:gd name="T65" fmla="*/ 72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
                <a:gd name="T100" fmla="*/ 0 h 115"/>
                <a:gd name="T101" fmla="*/ 259 w 259"/>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9" h="115">
                  <a:moveTo>
                    <a:pt x="228" y="72"/>
                  </a:moveTo>
                  <a:lnTo>
                    <a:pt x="213" y="72"/>
                  </a:lnTo>
                  <a:lnTo>
                    <a:pt x="198" y="72"/>
                  </a:lnTo>
                  <a:lnTo>
                    <a:pt x="198" y="86"/>
                  </a:lnTo>
                  <a:lnTo>
                    <a:pt x="183" y="86"/>
                  </a:lnTo>
                  <a:lnTo>
                    <a:pt x="167" y="86"/>
                  </a:lnTo>
                  <a:lnTo>
                    <a:pt x="152" y="101"/>
                  </a:lnTo>
                  <a:lnTo>
                    <a:pt x="137" y="101"/>
                  </a:lnTo>
                  <a:lnTo>
                    <a:pt x="122" y="115"/>
                  </a:lnTo>
                  <a:lnTo>
                    <a:pt x="107" y="115"/>
                  </a:lnTo>
                  <a:lnTo>
                    <a:pt x="91" y="115"/>
                  </a:lnTo>
                  <a:lnTo>
                    <a:pt x="76" y="115"/>
                  </a:lnTo>
                  <a:lnTo>
                    <a:pt x="61" y="115"/>
                  </a:lnTo>
                  <a:lnTo>
                    <a:pt x="46" y="115"/>
                  </a:lnTo>
                  <a:lnTo>
                    <a:pt x="30" y="115"/>
                  </a:lnTo>
                  <a:lnTo>
                    <a:pt x="15" y="101"/>
                  </a:lnTo>
                  <a:lnTo>
                    <a:pt x="15" y="86"/>
                  </a:lnTo>
                  <a:lnTo>
                    <a:pt x="0" y="72"/>
                  </a:lnTo>
                  <a:lnTo>
                    <a:pt x="0" y="58"/>
                  </a:lnTo>
                  <a:lnTo>
                    <a:pt x="0" y="43"/>
                  </a:lnTo>
                  <a:lnTo>
                    <a:pt x="15" y="43"/>
                  </a:lnTo>
                  <a:lnTo>
                    <a:pt x="15" y="29"/>
                  </a:lnTo>
                  <a:lnTo>
                    <a:pt x="30" y="29"/>
                  </a:lnTo>
                  <a:lnTo>
                    <a:pt x="46" y="15"/>
                  </a:lnTo>
                  <a:lnTo>
                    <a:pt x="61" y="15"/>
                  </a:lnTo>
                  <a:lnTo>
                    <a:pt x="76" y="15"/>
                  </a:lnTo>
                  <a:lnTo>
                    <a:pt x="91" y="15"/>
                  </a:lnTo>
                  <a:lnTo>
                    <a:pt x="107" y="0"/>
                  </a:lnTo>
                  <a:lnTo>
                    <a:pt x="122" y="0"/>
                  </a:lnTo>
                  <a:lnTo>
                    <a:pt x="137" y="0"/>
                  </a:lnTo>
                  <a:lnTo>
                    <a:pt x="152" y="0"/>
                  </a:lnTo>
                  <a:lnTo>
                    <a:pt x="167" y="0"/>
                  </a:lnTo>
                  <a:lnTo>
                    <a:pt x="183" y="0"/>
                  </a:lnTo>
                  <a:lnTo>
                    <a:pt x="198" y="0"/>
                  </a:lnTo>
                  <a:lnTo>
                    <a:pt x="213" y="0"/>
                  </a:lnTo>
                  <a:lnTo>
                    <a:pt x="228" y="0"/>
                  </a:lnTo>
                  <a:lnTo>
                    <a:pt x="244" y="0"/>
                  </a:lnTo>
                  <a:lnTo>
                    <a:pt x="244" y="15"/>
                  </a:lnTo>
                  <a:lnTo>
                    <a:pt x="259" y="15"/>
                  </a:lnTo>
                  <a:lnTo>
                    <a:pt x="259" y="29"/>
                  </a:lnTo>
                  <a:lnTo>
                    <a:pt x="259" y="43"/>
                  </a:lnTo>
                  <a:lnTo>
                    <a:pt x="244" y="58"/>
                  </a:lnTo>
                  <a:lnTo>
                    <a:pt x="228" y="72"/>
                  </a:lnTo>
                  <a:close/>
                </a:path>
              </a:pathLst>
            </a:custGeom>
            <a:solidFill>
              <a:srgbClr val="FFFF26"/>
            </a:solidFill>
            <a:ln w="9525">
              <a:noFill/>
              <a:round/>
              <a:headEnd/>
              <a:tailEnd/>
            </a:ln>
          </p:spPr>
          <p:txBody>
            <a:bodyPr/>
            <a:lstStyle/>
            <a:p>
              <a:endParaRPr lang="ru-RU"/>
            </a:p>
          </p:txBody>
        </p:sp>
        <p:sp>
          <p:nvSpPr>
            <p:cNvPr id="47130" name="Freeform 1054"/>
            <p:cNvSpPr>
              <a:spLocks/>
            </p:cNvSpPr>
            <p:nvPr/>
          </p:nvSpPr>
          <p:spPr bwMode="auto">
            <a:xfrm>
              <a:off x="5222" y="984"/>
              <a:ext cx="244" cy="115"/>
            </a:xfrm>
            <a:custGeom>
              <a:avLst/>
              <a:gdLst>
                <a:gd name="T0" fmla="*/ 107 w 244"/>
                <a:gd name="T1" fmla="*/ 58 h 115"/>
                <a:gd name="T2" fmla="*/ 107 w 244"/>
                <a:gd name="T3" fmla="*/ 43 h 115"/>
                <a:gd name="T4" fmla="*/ 107 w 244"/>
                <a:gd name="T5" fmla="*/ 43 h 115"/>
                <a:gd name="T6" fmla="*/ 91 w 244"/>
                <a:gd name="T7" fmla="*/ 29 h 115"/>
                <a:gd name="T8" fmla="*/ 91 w 244"/>
                <a:gd name="T9" fmla="*/ 29 h 115"/>
                <a:gd name="T10" fmla="*/ 91 w 244"/>
                <a:gd name="T11" fmla="*/ 15 h 115"/>
                <a:gd name="T12" fmla="*/ 91 w 244"/>
                <a:gd name="T13" fmla="*/ 0 h 115"/>
                <a:gd name="T14" fmla="*/ 91 w 244"/>
                <a:gd name="T15" fmla="*/ 0 h 115"/>
                <a:gd name="T16" fmla="*/ 91 w 244"/>
                <a:gd name="T17" fmla="*/ 0 h 115"/>
                <a:gd name="T18" fmla="*/ 107 w 244"/>
                <a:gd name="T19" fmla="*/ 0 h 115"/>
                <a:gd name="T20" fmla="*/ 122 w 244"/>
                <a:gd name="T21" fmla="*/ 0 h 115"/>
                <a:gd name="T22" fmla="*/ 122 w 244"/>
                <a:gd name="T23" fmla="*/ 0 h 115"/>
                <a:gd name="T24" fmla="*/ 137 w 244"/>
                <a:gd name="T25" fmla="*/ 0 h 115"/>
                <a:gd name="T26" fmla="*/ 152 w 244"/>
                <a:gd name="T27" fmla="*/ 0 h 115"/>
                <a:gd name="T28" fmla="*/ 167 w 244"/>
                <a:gd name="T29" fmla="*/ 0 h 115"/>
                <a:gd name="T30" fmla="*/ 183 w 244"/>
                <a:gd name="T31" fmla="*/ 0 h 115"/>
                <a:gd name="T32" fmla="*/ 198 w 244"/>
                <a:gd name="T33" fmla="*/ 15 h 115"/>
                <a:gd name="T34" fmla="*/ 228 w 244"/>
                <a:gd name="T35" fmla="*/ 15 h 115"/>
                <a:gd name="T36" fmla="*/ 244 w 244"/>
                <a:gd name="T37" fmla="*/ 43 h 115"/>
                <a:gd name="T38" fmla="*/ 244 w 244"/>
                <a:gd name="T39" fmla="*/ 58 h 115"/>
                <a:gd name="T40" fmla="*/ 244 w 244"/>
                <a:gd name="T41" fmla="*/ 72 h 115"/>
                <a:gd name="T42" fmla="*/ 228 w 244"/>
                <a:gd name="T43" fmla="*/ 101 h 115"/>
                <a:gd name="T44" fmla="*/ 213 w 244"/>
                <a:gd name="T45" fmla="*/ 115 h 115"/>
                <a:gd name="T46" fmla="*/ 198 w 244"/>
                <a:gd name="T47" fmla="*/ 115 h 115"/>
                <a:gd name="T48" fmla="*/ 167 w 244"/>
                <a:gd name="T49" fmla="*/ 115 h 115"/>
                <a:gd name="T50" fmla="*/ 137 w 244"/>
                <a:gd name="T51" fmla="*/ 115 h 115"/>
                <a:gd name="T52" fmla="*/ 122 w 244"/>
                <a:gd name="T53" fmla="*/ 101 h 115"/>
                <a:gd name="T54" fmla="*/ 107 w 244"/>
                <a:gd name="T55" fmla="*/ 101 h 115"/>
                <a:gd name="T56" fmla="*/ 91 w 244"/>
                <a:gd name="T57" fmla="*/ 86 h 115"/>
                <a:gd name="T58" fmla="*/ 91 w 244"/>
                <a:gd name="T59" fmla="*/ 86 h 115"/>
                <a:gd name="T60" fmla="*/ 76 w 244"/>
                <a:gd name="T61" fmla="*/ 86 h 115"/>
                <a:gd name="T62" fmla="*/ 61 w 244"/>
                <a:gd name="T63" fmla="*/ 72 h 115"/>
                <a:gd name="T64" fmla="*/ 46 w 244"/>
                <a:gd name="T65" fmla="*/ 58 h 115"/>
                <a:gd name="T66" fmla="*/ 30 w 244"/>
                <a:gd name="T67" fmla="*/ 58 h 115"/>
                <a:gd name="T68" fmla="*/ 15 w 244"/>
                <a:gd name="T69" fmla="*/ 43 h 115"/>
                <a:gd name="T70" fmla="*/ 0 w 244"/>
                <a:gd name="T71" fmla="*/ 29 h 115"/>
                <a:gd name="T72" fmla="*/ 0 w 244"/>
                <a:gd name="T73" fmla="*/ 29 h 115"/>
                <a:gd name="T74" fmla="*/ 0 w 244"/>
                <a:gd name="T75" fmla="*/ 15 h 115"/>
                <a:gd name="T76" fmla="*/ 0 w 244"/>
                <a:gd name="T77" fmla="*/ 15 h 115"/>
                <a:gd name="T78" fmla="*/ 15 w 244"/>
                <a:gd name="T79" fmla="*/ 0 h 115"/>
                <a:gd name="T80" fmla="*/ 30 w 244"/>
                <a:gd name="T81" fmla="*/ 15 h 115"/>
                <a:gd name="T82" fmla="*/ 61 w 244"/>
                <a:gd name="T83" fmla="*/ 15 h 115"/>
                <a:gd name="T84" fmla="*/ 61 w 244"/>
                <a:gd name="T85" fmla="*/ 15 h 115"/>
                <a:gd name="T86" fmla="*/ 76 w 244"/>
                <a:gd name="T87" fmla="*/ 15 h 115"/>
                <a:gd name="T88" fmla="*/ 76 w 244"/>
                <a:gd name="T89" fmla="*/ 15 h 115"/>
                <a:gd name="T90" fmla="*/ 76 w 244"/>
                <a:gd name="T91" fmla="*/ 15 h 115"/>
                <a:gd name="T92" fmla="*/ 76 w 244"/>
                <a:gd name="T93" fmla="*/ 29 h 115"/>
                <a:gd name="T94" fmla="*/ 76 w 244"/>
                <a:gd name="T95" fmla="*/ 29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15"/>
                <a:gd name="T146" fmla="*/ 244 w 244"/>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15">
                  <a:moveTo>
                    <a:pt x="76" y="29"/>
                  </a:moveTo>
                  <a:lnTo>
                    <a:pt x="107" y="58"/>
                  </a:lnTo>
                  <a:lnTo>
                    <a:pt x="107" y="43"/>
                  </a:lnTo>
                  <a:lnTo>
                    <a:pt x="91" y="29"/>
                  </a:lnTo>
                  <a:lnTo>
                    <a:pt x="91" y="15"/>
                  </a:lnTo>
                  <a:lnTo>
                    <a:pt x="91" y="0"/>
                  </a:lnTo>
                  <a:lnTo>
                    <a:pt x="107" y="0"/>
                  </a:lnTo>
                  <a:lnTo>
                    <a:pt x="122" y="0"/>
                  </a:lnTo>
                  <a:lnTo>
                    <a:pt x="137" y="0"/>
                  </a:lnTo>
                  <a:lnTo>
                    <a:pt x="152" y="0"/>
                  </a:lnTo>
                  <a:lnTo>
                    <a:pt x="167" y="0"/>
                  </a:lnTo>
                  <a:lnTo>
                    <a:pt x="183" y="0"/>
                  </a:lnTo>
                  <a:lnTo>
                    <a:pt x="183" y="15"/>
                  </a:lnTo>
                  <a:lnTo>
                    <a:pt x="198" y="15"/>
                  </a:lnTo>
                  <a:lnTo>
                    <a:pt x="213" y="15"/>
                  </a:lnTo>
                  <a:lnTo>
                    <a:pt x="228" y="15"/>
                  </a:lnTo>
                  <a:lnTo>
                    <a:pt x="228" y="29"/>
                  </a:lnTo>
                  <a:lnTo>
                    <a:pt x="244" y="43"/>
                  </a:lnTo>
                  <a:lnTo>
                    <a:pt x="244" y="58"/>
                  </a:lnTo>
                  <a:lnTo>
                    <a:pt x="244" y="72"/>
                  </a:lnTo>
                  <a:lnTo>
                    <a:pt x="244" y="86"/>
                  </a:lnTo>
                  <a:lnTo>
                    <a:pt x="228" y="101"/>
                  </a:lnTo>
                  <a:lnTo>
                    <a:pt x="213" y="115"/>
                  </a:lnTo>
                  <a:lnTo>
                    <a:pt x="198" y="115"/>
                  </a:lnTo>
                  <a:lnTo>
                    <a:pt x="183" y="115"/>
                  </a:lnTo>
                  <a:lnTo>
                    <a:pt x="167" y="115"/>
                  </a:lnTo>
                  <a:lnTo>
                    <a:pt x="152" y="115"/>
                  </a:lnTo>
                  <a:lnTo>
                    <a:pt x="137" y="115"/>
                  </a:lnTo>
                  <a:lnTo>
                    <a:pt x="137" y="101"/>
                  </a:lnTo>
                  <a:lnTo>
                    <a:pt x="122" y="101"/>
                  </a:lnTo>
                  <a:lnTo>
                    <a:pt x="107" y="101"/>
                  </a:lnTo>
                  <a:lnTo>
                    <a:pt x="91" y="86"/>
                  </a:lnTo>
                  <a:lnTo>
                    <a:pt x="76" y="86"/>
                  </a:lnTo>
                  <a:lnTo>
                    <a:pt x="61" y="72"/>
                  </a:lnTo>
                  <a:lnTo>
                    <a:pt x="46" y="72"/>
                  </a:lnTo>
                  <a:lnTo>
                    <a:pt x="46" y="58"/>
                  </a:lnTo>
                  <a:lnTo>
                    <a:pt x="30" y="58"/>
                  </a:lnTo>
                  <a:lnTo>
                    <a:pt x="15" y="43"/>
                  </a:lnTo>
                  <a:lnTo>
                    <a:pt x="0" y="29"/>
                  </a:lnTo>
                  <a:lnTo>
                    <a:pt x="0" y="15"/>
                  </a:lnTo>
                  <a:lnTo>
                    <a:pt x="0" y="0"/>
                  </a:lnTo>
                  <a:lnTo>
                    <a:pt x="15" y="0"/>
                  </a:lnTo>
                  <a:lnTo>
                    <a:pt x="30" y="15"/>
                  </a:lnTo>
                  <a:lnTo>
                    <a:pt x="61" y="15"/>
                  </a:lnTo>
                  <a:lnTo>
                    <a:pt x="76" y="15"/>
                  </a:lnTo>
                  <a:lnTo>
                    <a:pt x="76" y="29"/>
                  </a:lnTo>
                  <a:close/>
                </a:path>
              </a:pathLst>
            </a:custGeom>
            <a:solidFill>
              <a:srgbClr val="FFFF26"/>
            </a:solidFill>
            <a:ln w="9525">
              <a:noFill/>
              <a:round/>
              <a:headEnd/>
              <a:tailEnd/>
            </a:ln>
          </p:spPr>
          <p:txBody>
            <a:bodyPr/>
            <a:lstStyle/>
            <a:p>
              <a:endParaRPr lang="ru-RU"/>
            </a:p>
          </p:txBody>
        </p:sp>
        <p:sp>
          <p:nvSpPr>
            <p:cNvPr id="47131" name="Freeform 1055"/>
            <p:cNvSpPr>
              <a:spLocks/>
            </p:cNvSpPr>
            <p:nvPr/>
          </p:nvSpPr>
          <p:spPr bwMode="auto">
            <a:xfrm>
              <a:off x="4156" y="927"/>
              <a:ext cx="229" cy="158"/>
            </a:xfrm>
            <a:custGeom>
              <a:avLst/>
              <a:gdLst>
                <a:gd name="T0" fmla="*/ 213 w 229"/>
                <a:gd name="T1" fmla="*/ 43 h 158"/>
                <a:gd name="T2" fmla="*/ 198 w 229"/>
                <a:gd name="T3" fmla="*/ 57 h 158"/>
                <a:gd name="T4" fmla="*/ 183 w 229"/>
                <a:gd name="T5" fmla="*/ 72 h 158"/>
                <a:gd name="T6" fmla="*/ 168 w 229"/>
                <a:gd name="T7" fmla="*/ 86 h 158"/>
                <a:gd name="T8" fmla="*/ 168 w 229"/>
                <a:gd name="T9" fmla="*/ 100 h 158"/>
                <a:gd name="T10" fmla="*/ 152 w 229"/>
                <a:gd name="T11" fmla="*/ 100 h 158"/>
                <a:gd name="T12" fmla="*/ 137 w 229"/>
                <a:gd name="T13" fmla="*/ 115 h 158"/>
                <a:gd name="T14" fmla="*/ 122 w 229"/>
                <a:gd name="T15" fmla="*/ 129 h 158"/>
                <a:gd name="T16" fmla="*/ 107 w 229"/>
                <a:gd name="T17" fmla="*/ 129 h 158"/>
                <a:gd name="T18" fmla="*/ 107 w 229"/>
                <a:gd name="T19" fmla="*/ 129 h 158"/>
                <a:gd name="T20" fmla="*/ 107 w 229"/>
                <a:gd name="T21" fmla="*/ 143 h 158"/>
                <a:gd name="T22" fmla="*/ 91 w 229"/>
                <a:gd name="T23" fmla="*/ 143 h 158"/>
                <a:gd name="T24" fmla="*/ 91 w 229"/>
                <a:gd name="T25" fmla="*/ 143 h 158"/>
                <a:gd name="T26" fmla="*/ 91 w 229"/>
                <a:gd name="T27" fmla="*/ 143 h 158"/>
                <a:gd name="T28" fmla="*/ 76 w 229"/>
                <a:gd name="T29" fmla="*/ 143 h 158"/>
                <a:gd name="T30" fmla="*/ 76 w 229"/>
                <a:gd name="T31" fmla="*/ 143 h 158"/>
                <a:gd name="T32" fmla="*/ 61 w 229"/>
                <a:gd name="T33" fmla="*/ 158 h 158"/>
                <a:gd name="T34" fmla="*/ 46 w 229"/>
                <a:gd name="T35" fmla="*/ 158 h 158"/>
                <a:gd name="T36" fmla="*/ 31 w 229"/>
                <a:gd name="T37" fmla="*/ 158 h 158"/>
                <a:gd name="T38" fmla="*/ 15 w 229"/>
                <a:gd name="T39" fmla="*/ 143 h 158"/>
                <a:gd name="T40" fmla="*/ 15 w 229"/>
                <a:gd name="T41" fmla="*/ 143 h 158"/>
                <a:gd name="T42" fmla="*/ 0 w 229"/>
                <a:gd name="T43" fmla="*/ 129 h 158"/>
                <a:gd name="T44" fmla="*/ 0 w 229"/>
                <a:gd name="T45" fmla="*/ 115 h 158"/>
                <a:gd name="T46" fmla="*/ 15 w 229"/>
                <a:gd name="T47" fmla="*/ 100 h 158"/>
                <a:gd name="T48" fmla="*/ 31 w 229"/>
                <a:gd name="T49" fmla="*/ 86 h 158"/>
                <a:gd name="T50" fmla="*/ 31 w 229"/>
                <a:gd name="T51" fmla="*/ 86 h 158"/>
                <a:gd name="T52" fmla="*/ 31 w 229"/>
                <a:gd name="T53" fmla="*/ 86 h 158"/>
                <a:gd name="T54" fmla="*/ 46 w 229"/>
                <a:gd name="T55" fmla="*/ 72 h 158"/>
                <a:gd name="T56" fmla="*/ 46 w 229"/>
                <a:gd name="T57" fmla="*/ 72 h 158"/>
                <a:gd name="T58" fmla="*/ 61 w 229"/>
                <a:gd name="T59" fmla="*/ 57 h 158"/>
                <a:gd name="T60" fmla="*/ 61 w 229"/>
                <a:gd name="T61" fmla="*/ 57 h 158"/>
                <a:gd name="T62" fmla="*/ 91 w 229"/>
                <a:gd name="T63" fmla="*/ 43 h 158"/>
                <a:gd name="T64" fmla="*/ 107 w 229"/>
                <a:gd name="T65" fmla="*/ 43 h 158"/>
                <a:gd name="T66" fmla="*/ 122 w 229"/>
                <a:gd name="T67" fmla="*/ 43 h 158"/>
                <a:gd name="T68" fmla="*/ 137 w 229"/>
                <a:gd name="T69" fmla="*/ 43 h 158"/>
                <a:gd name="T70" fmla="*/ 152 w 229"/>
                <a:gd name="T71" fmla="*/ 29 h 158"/>
                <a:gd name="T72" fmla="*/ 168 w 229"/>
                <a:gd name="T73" fmla="*/ 29 h 158"/>
                <a:gd name="T74" fmla="*/ 183 w 229"/>
                <a:gd name="T75" fmla="*/ 14 h 158"/>
                <a:gd name="T76" fmla="*/ 198 w 229"/>
                <a:gd name="T77" fmla="*/ 14 h 158"/>
                <a:gd name="T78" fmla="*/ 198 w 229"/>
                <a:gd name="T79" fmla="*/ 0 h 158"/>
                <a:gd name="T80" fmla="*/ 213 w 229"/>
                <a:gd name="T81" fmla="*/ 0 h 158"/>
                <a:gd name="T82" fmla="*/ 213 w 229"/>
                <a:gd name="T83" fmla="*/ 14 h 158"/>
                <a:gd name="T84" fmla="*/ 229 w 229"/>
                <a:gd name="T85" fmla="*/ 14 h 158"/>
                <a:gd name="T86" fmla="*/ 229 w 229"/>
                <a:gd name="T87" fmla="*/ 29 h 158"/>
                <a:gd name="T88" fmla="*/ 229 w 229"/>
                <a:gd name="T89" fmla="*/ 29 h 158"/>
                <a:gd name="T90" fmla="*/ 229 w 229"/>
                <a:gd name="T91" fmla="*/ 43 h 158"/>
                <a:gd name="T92" fmla="*/ 213 w 229"/>
                <a:gd name="T93" fmla="*/ 43 h 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
                <a:gd name="T142" fmla="*/ 0 h 158"/>
                <a:gd name="T143" fmla="*/ 229 w 229"/>
                <a:gd name="T144" fmla="*/ 158 h 1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 h="158">
                  <a:moveTo>
                    <a:pt x="213" y="43"/>
                  </a:moveTo>
                  <a:lnTo>
                    <a:pt x="213" y="43"/>
                  </a:lnTo>
                  <a:lnTo>
                    <a:pt x="198" y="57"/>
                  </a:lnTo>
                  <a:lnTo>
                    <a:pt x="198" y="72"/>
                  </a:lnTo>
                  <a:lnTo>
                    <a:pt x="183" y="72"/>
                  </a:lnTo>
                  <a:lnTo>
                    <a:pt x="168" y="86"/>
                  </a:lnTo>
                  <a:lnTo>
                    <a:pt x="168" y="100"/>
                  </a:lnTo>
                  <a:lnTo>
                    <a:pt x="152" y="100"/>
                  </a:lnTo>
                  <a:lnTo>
                    <a:pt x="152" y="115"/>
                  </a:lnTo>
                  <a:lnTo>
                    <a:pt x="137" y="115"/>
                  </a:lnTo>
                  <a:lnTo>
                    <a:pt x="122" y="129"/>
                  </a:lnTo>
                  <a:lnTo>
                    <a:pt x="107" y="129"/>
                  </a:lnTo>
                  <a:lnTo>
                    <a:pt x="107" y="143"/>
                  </a:lnTo>
                  <a:lnTo>
                    <a:pt x="91" y="143"/>
                  </a:lnTo>
                  <a:lnTo>
                    <a:pt x="76" y="143"/>
                  </a:lnTo>
                  <a:lnTo>
                    <a:pt x="76" y="158"/>
                  </a:lnTo>
                  <a:lnTo>
                    <a:pt x="61" y="158"/>
                  </a:lnTo>
                  <a:lnTo>
                    <a:pt x="46" y="158"/>
                  </a:lnTo>
                  <a:lnTo>
                    <a:pt x="31" y="158"/>
                  </a:lnTo>
                  <a:lnTo>
                    <a:pt x="15" y="143"/>
                  </a:lnTo>
                  <a:lnTo>
                    <a:pt x="0" y="129"/>
                  </a:lnTo>
                  <a:lnTo>
                    <a:pt x="0" y="115"/>
                  </a:lnTo>
                  <a:lnTo>
                    <a:pt x="15" y="100"/>
                  </a:lnTo>
                  <a:lnTo>
                    <a:pt x="31" y="100"/>
                  </a:lnTo>
                  <a:lnTo>
                    <a:pt x="31" y="86"/>
                  </a:lnTo>
                  <a:lnTo>
                    <a:pt x="46" y="72"/>
                  </a:lnTo>
                  <a:lnTo>
                    <a:pt x="61" y="72"/>
                  </a:lnTo>
                  <a:lnTo>
                    <a:pt x="61" y="57"/>
                  </a:lnTo>
                  <a:lnTo>
                    <a:pt x="76" y="57"/>
                  </a:lnTo>
                  <a:lnTo>
                    <a:pt x="91" y="43"/>
                  </a:lnTo>
                  <a:lnTo>
                    <a:pt x="107" y="43"/>
                  </a:lnTo>
                  <a:lnTo>
                    <a:pt x="122" y="43"/>
                  </a:lnTo>
                  <a:lnTo>
                    <a:pt x="137" y="43"/>
                  </a:lnTo>
                  <a:lnTo>
                    <a:pt x="137" y="29"/>
                  </a:lnTo>
                  <a:lnTo>
                    <a:pt x="152" y="29"/>
                  </a:lnTo>
                  <a:lnTo>
                    <a:pt x="168" y="29"/>
                  </a:lnTo>
                  <a:lnTo>
                    <a:pt x="168" y="14"/>
                  </a:lnTo>
                  <a:lnTo>
                    <a:pt x="183" y="14"/>
                  </a:lnTo>
                  <a:lnTo>
                    <a:pt x="198" y="14"/>
                  </a:lnTo>
                  <a:lnTo>
                    <a:pt x="198" y="0"/>
                  </a:lnTo>
                  <a:lnTo>
                    <a:pt x="213" y="0"/>
                  </a:lnTo>
                  <a:lnTo>
                    <a:pt x="213" y="14"/>
                  </a:lnTo>
                  <a:lnTo>
                    <a:pt x="229" y="14"/>
                  </a:lnTo>
                  <a:lnTo>
                    <a:pt x="229" y="29"/>
                  </a:lnTo>
                  <a:lnTo>
                    <a:pt x="229" y="43"/>
                  </a:lnTo>
                  <a:lnTo>
                    <a:pt x="213" y="43"/>
                  </a:lnTo>
                  <a:close/>
                </a:path>
              </a:pathLst>
            </a:custGeom>
            <a:solidFill>
              <a:srgbClr val="FFFF26"/>
            </a:solidFill>
            <a:ln w="9525">
              <a:noFill/>
              <a:round/>
              <a:headEnd/>
              <a:tailEnd/>
            </a:ln>
          </p:spPr>
          <p:txBody>
            <a:bodyPr/>
            <a:lstStyle/>
            <a:p>
              <a:endParaRPr lang="ru-RU"/>
            </a:p>
          </p:txBody>
        </p:sp>
        <p:sp>
          <p:nvSpPr>
            <p:cNvPr id="47132" name="Freeform 1056"/>
            <p:cNvSpPr>
              <a:spLocks/>
            </p:cNvSpPr>
            <p:nvPr/>
          </p:nvSpPr>
          <p:spPr bwMode="auto">
            <a:xfrm>
              <a:off x="4628" y="1514"/>
              <a:ext cx="152" cy="57"/>
            </a:xfrm>
            <a:custGeom>
              <a:avLst/>
              <a:gdLst>
                <a:gd name="T0" fmla="*/ 31 w 152"/>
                <a:gd name="T1" fmla="*/ 0 h 57"/>
                <a:gd name="T2" fmla="*/ 46 w 152"/>
                <a:gd name="T3" fmla="*/ 0 h 57"/>
                <a:gd name="T4" fmla="*/ 61 w 152"/>
                <a:gd name="T5" fmla="*/ 0 h 57"/>
                <a:gd name="T6" fmla="*/ 76 w 152"/>
                <a:gd name="T7" fmla="*/ 0 h 57"/>
                <a:gd name="T8" fmla="*/ 91 w 152"/>
                <a:gd name="T9" fmla="*/ 14 h 57"/>
                <a:gd name="T10" fmla="*/ 107 w 152"/>
                <a:gd name="T11" fmla="*/ 14 h 57"/>
                <a:gd name="T12" fmla="*/ 122 w 152"/>
                <a:gd name="T13" fmla="*/ 14 h 57"/>
                <a:gd name="T14" fmla="*/ 137 w 152"/>
                <a:gd name="T15" fmla="*/ 14 h 57"/>
                <a:gd name="T16" fmla="*/ 137 w 152"/>
                <a:gd name="T17" fmla="*/ 14 h 57"/>
                <a:gd name="T18" fmla="*/ 152 w 152"/>
                <a:gd name="T19" fmla="*/ 14 h 57"/>
                <a:gd name="T20" fmla="*/ 152 w 152"/>
                <a:gd name="T21" fmla="*/ 29 h 57"/>
                <a:gd name="T22" fmla="*/ 152 w 152"/>
                <a:gd name="T23" fmla="*/ 29 h 57"/>
                <a:gd name="T24" fmla="*/ 152 w 152"/>
                <a:gd name="T25" fmla="*/ 43 h 57"/>
                <a:gd name="T26" fmla="*/ 152 w 152"/>
                <a:gd name="T27" fmla="*/ 43 h 57"/>
                <a:gd name="T28" fmla="*/ 152 w 152"/>
                <a:gd name="T29" fmla="*/ 43 h 57"/>
                <a:gd name="T30" fmla="*/ 137 w 152"/>
                <a:gd name="T31" fmla="*/ 57 h 57"/>
                <a:gd name="T32" fmla="*/ 137 w 152"/>
                <a:gd name="T33" fmla="*/ 57 h 57"/>
                <a:gd name="T34" fmla="*/ 122 w 152"/>
                <a:gd name="T35" fmla="*/ 43 h 57"/>
                <a:gd name="T36" fmla="*/ 107 w 152"/>
                <a:gd name="T37" fmla="*/ 43 h 57"/>
                <a:gd name="T38" fmla="*/ 91 w 152"/>
                <a:gd name="T39" fmla="*/ 43 h 57"/>
                <a:gd name="T40" fmla="*/ 76 w 152"/>
                <a:gd name="T41" fmla="*/ 43 h 57"/>
                <a:gd name="T42" fmla="*/ 61 w 152"/>
                <a:gd name="T43" fmla="*/ 43 h 57"/>
                <a:gd name="T44" fmla="*/ 46 w 152"/>
                <a:gd name="T45" fmla="*/ 29 h 57"/>
                <a:gd name="T46" fmla="*/ 31 w 152"/>
                <a:gd name="T47" fmla="*/ 29 h 57"/>
                <a:gd name="T48" fmla="*/ 15 w 152"/>
                <a:gd name="T49" fmla="*/ 29 h 57"/>
                <a:gd name="T50" fmla="*/ 15 w 152"/>
                <a:gd name="T51" fmla="*/ 29 h 57"/>
                <a:gd name="T52" fmla="*/ 15 w 152"/>
                <a:gd name="T53" fmla="*/ 29 h 57"/>
                <a:gd name="T54" fmla="*/ 0 w 152"/>
                <a:gd name="T55" fmla="*/ 14 h 57"/>
                <a:gd name="T56" fmla="*/ 0 w 152"/>
                <a:gd name="T57" fmla="*/ 14 h 57"/>
                <a:gd name="T58" fmla="*/ 15 w 152"/>
                <a:gd name="T59" fmla="*/ 0 h 57"/>
                <a:gd name="T60" fmla="*/ 15 w 152"/>
                <a:gd name="T61" fmla="*/ 0 h 57"/>
                <a:gd name="T62" fmla="*/ 31 w 152"/>
                <a:gd name="T63" fmla="*/ 0 h 57"/>
                <a:gd name="T64" fmla="*/ 31 w 15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57"/>
                <a:gd name="T101" fmla="*/ 152 w 15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57">
                  <a:moveTo>
                    <a:pt x="31" y="0"/>
                  </a:moveTo>
                  <a:lnTo>
                    <a:pt x="31" y="0"/>
                  </a:lnTo>
                  <a:lnTo>
                    <a:pt x="46" y="0"/>
                  </a:lnTo>
                  <a:lnTo>
                    <a:pt x="61" y="0"/>
                  </a:lnTo>
                  <a:lnTo>
                    <a:pt x="76" y="0"/>
                  </a:lnTo>
                  <a:lnTo>
                    <a:pt x="76" y="14"/>
                  </a:lnTo>
                  <a:lnTo>
                    <a:pt x="91" y="14"/>
                  </a:lnTo>
                  <a:lnTo>
                    <a:pt x="107" y="14"/>
                  </a:lnTo>
                  <a:lnTo>
                    <a:pt x="122" y="14"/>
                  </a:lnTo>
                  <a:lnTo>
                    <a:pt x="137" y="14"/>
                  </a:lnTo>
                  <a:lnTo>
                    <a:pt x="152" y="14"/>
                  </a:lnTo>
                  <a:lnTo>
                    <a:pt x="152" y="29"/>
                  </a:lnTo>
                  <a:lnTo>
                    <a:pt x="152" y="43"/>
                  </a:lnTo>
                  <a:lnTo>
                    <a:pt x="137" y="57"/>
                  </a:lnTo>
                  <a:lnTo>
                    <a:pt x="122" y="57"/>
                  </a:lnTo>
                  <a:lnTo>
                    <a:pt x="122" y="43"/>
                  </a:lnTo>
                  <a:lnTo>
                    <a:pt x="107" y="43"/>
                  </a:lnTo>
                  <a:lnTo>
                    <a:pt x="91" y="43"/>
                  </a:lnTo>
                  <a:lnTo>
                    <a:pt x="76" y="43"/>
                  </a:lnTo>
                  <a:lnTo>
                    <a:pt x="61" y="43"/>
                  </a:lnTo>
                  <a:lnTo>
                    <a:pt x="46" y="29"/>
                  </a:lnTo>
                  <a:lnTo>
                    <a:pt x="31" y="29"/>
                  </a:lnTo>
                  <a:lnTo>
                    <a:pt x="15" y="29"/>
                  </a:lnTo>
                  <a:lnTo>
                    <a:pt x="0" y="14"/>
                  </a:lnTo>
                  <a:lnTo>
                    <a:pt x="15" y="14"/>
                  </a:lnTo>
                  <a:lnTo>
                    <a:pt x="15" y="0"/>
                  </a:lnTo>
                  <a:lnTo>
                    <a:pt x="31" y="0"/>
                  </a:lnTo>
                  <a:close/>
                </a:path>
              </a:pathLst>
            </a:custGeom>
            <a:solidFill>
              <a:srgbClr val="5ACCD9"/>
            </a:solidFill>
            <a:ln w="9525">
              <a:noFill/>
              <a:round/>
              <a:headEnd/>
              <a:tailEnd/>
            </a:ln>
          </p:spPr>
          <p:txBody>
            <a:bodyPr/>
            <a:lstStyle/>
            <a:p>
              <a:endParaRPr lang="ru-RU"/>
            </a:p>
          </p:txBody>
        </p:sp>
        <p:sp>
          <p:nvSpPr>
            <p:cNvPr id="47133" name="Freeform 1057"/>
            <p:cNvSpPr>
              <a:spLocks/>
            </p:cNvSpPr>
            <p:nvPr/>
          </p:nvSpPr>
          <p:spPr bwMode="auto">
            <a:xfrm>
              <a:off x="4628" y="1586"/>
              <a:ext cx="137" cy="43"/>
            </a:xfrm>
            <a:custGeom>
              <a:avLst/>
              <a:gdLst>
                <a:gd name="T0" fmla="*/ 31 w 137"/>
                <a:gd name="T1" fmla="*/ 0 h 43"/>
                <a:gd name="T2" fmla="*/ 46 w 137"/>
                <a:gd name="T3" fmla="*/ 0 h 43"/>
                <a:gd name="T4" fmla="*/ 46 w 137"/>
                <a:gd name="T5" fmla="*/ 0 h 43"/>
                <a:gd name="T6" fmla="*/ 61 w 137"/>
                <a:gd name="T7" fmla="*/ 0 h 43"/>
                <a:gd name="T8" fmla="*/ 76 w 137"/>
                <a:gd name="T9" fmla="*/ 0 h 43"/>
                <a:gd name="T10" fmla="*/ 91 w 137"/>
                <a:gd name="T11" fmla="*/ 0 h 43"/>
                <a:gd name="T12" fmla="*/ 107 w 137"/>
                <a:gd name="T13" fmla="*/ 0 h 43"/>
                <a:gd name="T14" fmla="*/ 122 w 137"/>
                <a:gd name="T15" fmla="*/ 0 h 43"/>
                <a:gd name="T16" fmla="*/ 122 w 137"/>
                <a:gd name="T17" fmla="*/ 0 h 43"/>
                <a:gd name="T18" fmla="*/ 137 w 137"/>
                <a:gd name="T19" fmla="*/ 0 h 43"/>
                <a:gd name="T20" fmla="*/ 137 w 137"/>
                <a:gd name="T21" fmla="*/ 0 h 43"/>
                <a:gd name="T22" fmla="*/ 137 w 137"/>
                <a:gd name="T23" fmla="*/ 0 h 43"/>
                <a:gd name="T24" fmla="*/ 137 w 137"/>
                <a:gd name="T25" fmla="*/ 0 h 43"/>
                <a:gd name="T26" fmla="*/ 137 w 137"/>
                <a:gd name="T27" fmla="*/ 14 h 43"/>
                <a:gd name="T28" fmla="*/ 137 w 137"/>
                <a:gd name="T29" fmla="*/ 14 h 43"/>
                <a:gd name="T30" fmla="*/ 137 w 137"/>
                <a:gd name="T31" fmla="*/ 14 h 43"/>
                <a:gd name="T32" fmla="*/ 122 w 137"/>
                <a:gd name="T33" fmla="*/ 28 h 43"/>
                <a:gd name="T34" fmla="*/ 107 w 137"/>
                <a:gd name="T35" fmla="*/ 28 h 43"/>
                <a:gd name="T36" fmla="*/ 91 w 137"/>
                <a:gd name="T37" fmla="*/ 28 h 43"/>
                <a:gd name="T38" fmla="*/ 76 w 137"/>
                <a:gd name="T39" fmla="*/ 43 h 43"/>
                <a:gd name="T40" fmla="*/ 76 w 137"/>
                <a:gd name="T41" fmla="*/ 43 h 43"/>
                <a:gd name="T42" fmla="*/ 61 w 137"/>
                <a:gd name="T43" fmla="*/ 43 h 43"/>
                <a:gd name="T44" fmla="*/ 46 w 137"/>
                <a:gd name="T45" fmla="*/ 28 h 43"/>
                <a:gd name="T46" fmla="*/ 31 w 137"/>
                <a:gd name="T47" fmla="*/ 28 h 43"/>
                <a:gd name="T48" fmla="*/ 15 w 137"/>
                <a:gd name="T49" fmla="*/ 28 h 43"/>
                <a:gd name="T50" fmla="*/ 0 w 137"/>
                <a:gd name="T51" fmla="*/ 28 h 43"/>
                <a:gd name="T52" fmla="*/ 0 w 137"/>
                <a:gd name="T53" fmla="*/ 14 h 43"/>
                <a:gd name="T54" fmla="*/ 0 w 137"/>
                <a:gd name="T55" fmla="*/ 14 h 43"/>
                <a:gd name="T56" fmla="*/ 0 w 137"/>
                <a:gd name="T57" fmla="*/ 14 h 43"/>
                <a:gd name="T58" fmla="*/ 0 w 137"/>
                <a:gd name="T59" fmla="*/ 0 h 43"/>
                <a:gd name="T60" fmla="*/ 15 w 137"/>
                <a:gd name="T61" fmla="*/ 0 h 43"/>
                <a:gd name="T62" fmla="*/ 15 w 137"/>
                <a:gd name="T63" fmla="*/ 0 h 43"/>
                <a:gd name="T64" fmla="*/ 31 w 137"/>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43"/>
                <a:gd name="T101" fmla="*/ 137 w 137"/>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43">
                  <a:moveTo>
                    <a:pt x="31" y="0"/>
                  </a:moveTo>
                  <a:lnTo>
                    <a:pt x="31" y="0"/>
                  </a:lnTo>
                  <a:lnTo>
                    <a:pt x="46" y="0"/>
                  </a:lnTo>
                  <a:lnTo>
                    <a:pt x="61" y="0"/>
                  </a:lnTo>
                  <a:lnTo>
                    <a:pt x="76" y="0"/>
                  </a:lnTo>
                  <a:lnTo>
                    <a:pt x="91" y="0"/>
                  </a:lnTo>
                  <a:lnTo>
                    <a:pt x="107" y="0"/>
                  </a:lnTo>
                  <a:lnTo>
                    <a:pt x="122" y="0"/>
                  </a:lnTo>
                  <a:lnTo>
                    <a:pt x="137" y="0"/>
                  </a:lnTo>
                  <a:lnTo>
                    <a:pt x="137" y="14"/>
                  </a:lnTo>
                  <a:lnTo>
                    <a:pt x="137" y="28"/>
                  </a:lnTo>
                  <a:lnTo>
                    <a:pt x="122" y="28"/>
                  </a:lnTo>
                  <a:lnTo>
                    <a:pt x="107" y="28"/>
                  </a:lnTo>
                  <a:lnTo>
                    <a:pt x="91" y="28"/>
                  </a:lnTo>
                  <a:lnTo>
                    <a:pt x="91" y="43"/>
                  </a:lnTo>
                  <a:lnTo>
                    <a:pt x="76" y="43"/>
                  </a:lnTo>
                  <a:lnTo>
                    <a:pt x="61" y="43"/>
                  </a:lnTo>
                  <a:lnTo>
                    <a:pt x="46" y="43"/>
                  </a:lnTo>
                  <a:lnTo>
                    <a:pt x="46" y="28"/>
                  </a:lnTo>
                  <a:lnTo>
                    <a:pt x="31" y="28"/>
                  </a:lnTo>
                  <a:lnTo>
                    <a:pt x="15" y="28"/>
                  </a:lnTo>
                  <a:lnTo>
                    <a:pt x="0" y="28"/>
                  </a:lnTo>
                  <a:lnTo>
                    <a:pt x="0" y="14"/>
                  </a:lnTo>
                  <a:lnTo>
                    <a:pt x="0" y="0"/>
                  </a:lnTo>
                  <a:lnTo>
                    <a:pt x="15" y="0"/>
                  </a:lnTo>
                  <a:lnTo>
                    <a:pt x="31" y="0"/>
                  </a:lnTo>
                  <a:close/>
                </a:path>
              </a:pathLst>
            </a:custGeom>
            <a:solidFill>
              <a:srgbClr val="4DFFB3"/>
            </a:solidFill>
            <a:ln w="9525">
              <a:noFill/>
              <a:round/>
              <a:headEnd/>
              <a:tailEnd/>
            </a:ln>
          </p:spPr>
          <p:txBody>
            <a:bodyPr/>
            <a:lstStyle/>
            <a:p>
              <a:endParaRPr lang="ru-RU"/>
            </a:p>
          </p:txBody>
        </p:sp>
        <p:sp>
          <p:nvSpPr>
            <p:cNvPr id="47134" name="Freeform 1058"/>
            <p:cNvSpPr>
              <a:spLocks/>
            </p:cNvSpPr>
            <p:nvPr/>
          </p:nvSpPr>
          <p:spPr bwMode="auto">
            <a:xfrm>
              <a:off x="4674" y="1629"/>
              <a:ext cx="91" cy="43"/>
            </a:xfrm>
            <a:custGeom>
              <a:avLst/>
              <a:gdLst>
                <a:gd name="T0" fmla="*/ 30 w 91"/>
                <a:gd name="T1" fmla="*/ 14 h 43"/>
                <a:gd name="T2" fmla="*/ 30 w 91"/>
                <a:gd name="T3" fmla="*/ 14 h 43"/>
                <a:gd name="T4" fmla="*/ 30 w 91"/>
                <a:gd name="T5" fmla="*/ 14 h 43"/>
                <a:gd name="T6" fmla="*/ 30 w 91"/>
                <a:gd name="T7" fmla="*/ 14 h 43"/>
                <a:gd name="T8" fmla="*/ 45 w 91"/>
                <a:gd name="T9" fmla="*/ 14 h 43"/>
                <a:gd name="T10" fmla="*/ 45 w 91"/>
                <a:gd name="T11" fmla="*/ 0 h 43"/>
                <a:gd name="T12" fmla="*/ 45 w 91"/>
                <a:gd name="T13" fmla="*/ 0 h 43"/>
                <a:gd name="T14" fmla="*/ 61 w 91"/>
                <a:gd name="T15" fmla="*/ 0 h 43"/>
                <a:gd name="T16" fmla="*/ 61 w 91"/>
                <a:gd name="T17" fmla="*/ 0 h 43"/>
                <a:gd name="T18" fmla="*/ 61 w 91"/>
                <a:gd name="T19" fmla="*/ 0 h 43"/>
                <a:gd name="T20" fmla="*/ 61 w 91"/>
                <a:gd name="T21" fmla="*/ 0 h 43"/>
                <a:gd name="T22" fmla="*/ 61 w 91"/>
                <a:gd name="T23" fmla="*/ 0 h 43"/>
                <a:gd name="T24" fmla="*/ 76 w 91"/>
                <a:gd name="T25" fmla="*/ 0 h 43"/>
                <a:gd name="T26" fmla="*/ 76 w 91"/>
                <a:gd name="T27" fmla="*/ 0 h 43"/>
                <a:gd name="T28" fmla="*/ 76 w 91"/>
                <a:gd name="T29" fmla="*/ 0 h 43"/>
                <a:gd name="T30" fmla="*/ 76 w 91"/>
                <a:gd name="T31" fmla="*/ 0 h 43"/>
                <a:gd name="T32" fmla="*/ 76 w 91"/>
                <a:gd name="T33" fmla="*/ 0 h 43"/>
                <a:gd name="T34" fmla="*/ 91 w 91"/>
                <a:gd name="T35" fmla="*/ 14 h 43"/>
                <a:gd name="T36" fmla="*/ 91 w 91"/>
                <a:gd name="T37" fmla="*/ 14 h 43"/>
                <a:gd name="T38" fmla="*/ 91 w 91"/>
                <a:gd name="T39" fmla="*/ 14 h 43"/>
                <a:gd name="T40" fmla="*/ 91 w 91"/>
                <a:gd name="T41" fmla="*/ 14 h 43"/>
                <a:gd name="T42" fmla="*/ 91 w 91"/>
                <a:gd name="T43" fmla="*/ 14 h 43"/>
                <a:gd name="T44" fmla="*/ 91 w 91"/>
                <a:gd name="T45" fmla="*/ 28 h 43"/>
                <a:gd name="T46" fmla="*/ 91 w 91"/>
                <a:gd name="T47" fmla="*/ 28 h 43"/>
                <a:gd name="T48" fmla="*/ 76 w 91"/>
                <a:gd name="T49" fmla="*/ 28 h 43"/>
                <a:gd name="T50" fmla="*/ 76 w 91"/>
                <a:gd name="T51" fmla="*/ 28 h 43"/>
                <a:gd name="T52" fmla="*/ 76 w 91"/>
                <a:gd name="T53" fmla="*/ 28 h 43"/>
                <a:gd name="T54" fmla="*/ 76 w 91"/>
                <a:gd name="T55" fmla="*/ 28 h 43"/>
                <a:gd name="T56" fmla="*/ 61 w 91"/>
                <a:gd name="T57" fmla="*/ 43 h 43"/>
                <a:gd name="T58" fmla="*/ 61 w 91"/>
                <a:gd name="T59" fmla="*/ 43 h 43"/>
                <a:gd name="T60" fmla="*/ 61 w 91"/>
                <a:gd name="T61" fmla="*/ 43 h 43"/>
                <a:gd name="T62" fmla="*/ 61 w 91"/>
                <a:gd name="T63" fmla="*/ 43 h 43"/>
                <a:gd name="T64" fmla="*/ 45 w 91"/>
                <a:gd name="T65" fmla="*/ 43 h 43"/>
                <a:gd name="T66" fmla="*/ 45 w 91"/>
                <a:gd name="T67" fmla="*/ 43 h 43"/>
                <a:gd name="T68" fmla="*/ 45 w 91"/>
                <a:gd name="T69" fmla="*/ 43 h 43"/>
                <a:gd name="T70" fmla="*/ 45 w 91"/>
                <a:gd name="T71" fmla="*/ 43 h 43"/>
                <a:gd name="T72" fmla="*/ 30 w 91"/>
                <a:gd name="T73" fmla="*/ 43 h 43"/>
                <a:gd name="T74" fmla="*/ 30 w 91"/>
                <a:gd name="T75" fmla="*/ 43 h 43"/>
                <a:gd name="T76" fmla="*/ 30 w 91"/>
                <a:gd name="T77" fmla="*/ 43 h 43"/>
                <a:gd name="T78" fmla="*/ 30 w 91"/>
                <a:gd name="T79" fmla="*/ 28 h 43"/>
                <a:gd name="T80" fmla="*/ 15 w 91"/>
                <a:gd name="T81" fmla="*/ 28 h 43"/>
                <a:gd name="T82" fmla="*/ 15 w 91"/>
                <a:gd name="T83" fmla="*/ 28 h 43"/>
                <a:gd name="T84" fmla="*/ 15 w 91"/>
                <a:gd name="T85" fmla="*/ 28 h 43"/>
                <a:gd name="T86" fmla="*/ 15 w 91"/>
                <a:gd name="T87" fmla="*/ 28 h 43"/>
                <a:gd name="T88" fmla="*/ 15 w 91"/>
                <a:gd name="T89" fmla="*/ 28 h 43"/>
                <a:gd name="T90" fmla="*/ 0 w 91"/>
                <a:gd name="T91" fmla="*/ 28 h 43"/>
                <a:gd name="T92" fmla="*/ 0 w 91"/>
                <a:gd name="T93" fmla="*/ 28 h 43"/>
                <a:gd name="T94" fmla="*/ 0 w 91"/>
                <a:gd name="T95" fmla="*/ 28 h 43"/>
                <a:gd name="T96" fmla="*/ 0 w 91"/>
                <a:gd name="T97" fmla="*/ 28 h 43"/>
                <a:gd name="T98" fmla="*/ 0 w 91"/>
                <a:gd name="T99" fmla="*/ 14 h 43"/>
                <a:gd name="T100" fmla="*/ 0 w 91"/>
                <a:gd name="T101" fmla="*/ 14 h 43"/>
                <a:gd name="T102" fmla="*/ 0 w 91"/>
                <a:gd name="T103" fmla="*/ 14 h 43"/>
                <a:gd name="T104" fmla="*/ 0 w 91"/>
                <a:gd name="T105" fmla="*/ 14 h 43"/>
                <a:gd name="T106" fmla="*/ 15 w 91"/>
                <a:gd name="T107" fmla="*/ 14 h 43"/>
                <a:gd name="T108" fmla="*/ 15 w 91"/>
                <a:gd name="T109" fmla="*/ 14 h 43"/>
                <a:gd name="T110" fmla="*/ 15 w 91"/>
                <a:gd name="T111" fmla="*/ 14 h 43"/>
                <a:gd name="T112" fmla="*/ 15 w 91"/>
                <a:gd name="T113" fmla="*/ 14 h 43"/>
                <a:gd name="T114" fmla="*/ 15 w 91"/>
                <a:gd name="T115" fmla="*/ 0 h 43"/>
                <a:gd name="T116" fmla="*/ 30 w 91"/>
                <a:gd name="T117" fmla="*/ 14 h 43"/>
                <a:gd name="T118" fmla="*/ 30 w 91"/>
                <a:gd name="T119" fmla="*/ 14 h 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
                <a:gd name="T181" fmla="*/ 0 h 43"/>
                <a:gd name="T182" fmla="*/ 91 w 91"/>
                <a:gd name="T183" fmla="*/ 43 h 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 h="43">
                  <a:moveTo>
                    <a:pt x="30" y="14"/>
                  </a:moveTo>
                  <a:lnTo>
                    <a:pt x="30" y="14"/>
                  </a:lnTo>
                  <a:lnTo>
                    <a:pt x="45" y="14"/>
                  </a:lnTo>
                  <a:lnTo>
                    <a:pt x="45" y="0"/>
                  </a:lnTo>
                  <a:lnTo>
                    <a:pt x="61" y="0"/>
                  </a:lnTo>
                  <a:lnTo>
                    <a:pt x="76" y="0"/>
                  </a:lnTo>
                  <a:lnTo>
                    <a:pt x="91" y="14"/>
                  </a:lnTo>
                  <a:lnTo>
                    <a:pt x="91" y="28"/>
                  </a:lnTo>
                  <a:lnTo>
                    <a:pt x="76" y="28"/>
                  </a:lnTo>
                  <a:lnTo>
                    <a:pt x="61" y="43"/>
                  </a:lnTo>
                  <a:lnTo>
                    <a:pt x="45" y="43"/>
                  </a:lnTo>
                  <a:lnTo>
                    <a:pt x="30" y="43"/>
                  </a:lnTo>
                  <a:lnTo>
                    <a:pt x="30" y="28"/>
                  </a:lnTo>
                  <a:lnTo>
                    <a:pt x="15" y="28"/>
                  </a:lnTo>
                  <a:lnTo>
                    <a:pt x="0" y="28"/>
                  </a:lnTo>
                  <a:lnTo>
                    <a:pt x="0" y="14"/>
                  </a:lnTo>
                  <a:lnTo>
                    <a:pt x="15" y="14"/>
                  </a:lnTo>
                  <a:lnTo>
                    <a:pt x="15" y="0"/>
                  </a:lnTo>
                  <a:lnTo>
                    <a:pt x="30" y="14"/>
                  </a:lnTo>
                  <a:close/>
                </a:path>
              </a:pathLst>
            </a:custGeom>
            <a:solidFill>
              <a:srgbClr val="4DFFB3"/>
            </a:solidFill>
            <a:ln w="9525">
              <a:noFill/>
              <a:round/>
              <a:headEnd/>
              <a:tailEnd/>
            </a:ln>
          </p:spPr>
          <p:txBody>
            <a:bodyPr/>
            <a:lstStyle/>
            <a:p>
              <a:endParaRPr lang="ru-RU"/>
            </a:p>
          </p:txBody>
        </p:sp>
        <p:sp>
          <p:nvSpPr>
            <p:cNvPr id="47135" name="Freeform 1059"/>
            <p:cNvSpPr>
              <a:spLocks/>
            </p:cNvSpPr>
            <p:nvPr/>
          </p:nvSpPr>
          <p:spPr bwMode="auto">
            <a:xfrm>
              <a:off x="4872" y="956"/>
              <a:ext cx="274" cy="501"/>
            </a:xfrm>
            <a:custGeom>
              <a:avLst/>
              <a:gdLst>
                <a:gd name="T0" fmla="*/ 274 w 274"/>
                <a:gd name="T1" fmla="*/ 43 h 501"/>
                <a:gd name="T2" fmla="*/ 259 w 274"/>
                <a:gd name="T3" fmla="*/ 86 h 501"/>
                <a:gd name="T4" fmla="*/ 228 w 274"/>
                <a:gd name="T5" fmla="*/ 143 h 501"/>
                <a:gd name="T6" fmla="*/ 213 w 274"/>
                <a:gd name="T7" fmla="*/ 186 h 501"/>
                <a:gd name="T8" fmla="*/ 167 w 274"/>
                <a:gd name="T9" fmla="*/ 229 h 501"/>
                <a:gd name="T10" fmla="*/ 137 w 274"/>
                <a:gd name="T11" fmla="*/ 272 h 501"/>
                <a:gd name="T12" fmla="*/ 122 w 274"/>
                <a:gd name="T13" fmla="*/ 329 h 501"/>
                <a:gd name="T14" fmla="*/ 91 w 274"/>
                <a:gd name="T15" fmla="*/ 372 h 501"/>
                <a:gd name="T16" fmla="*/ 91 w 274"/>
                <a:gd name="T17" fmla="*/ 401 h 501"/>
                <a:gd name="T18" fmla="*/ 91 w 274"/>
                <a:gd name="T19" fmla="*/ 415 h 501"/>
                <a:gd name="T20" fmla="*/ 91 w 274"/>
                <a:gd name="T21" fmla="*/ 415 h 501"/>
                <a:gd name="T22" fmla="*/ 91 w 274"/>
                <a:gd name="T23" fmla="*/ 429 h 501"/>
                <a:gd name="T24" fmla="*/ 91 w 274"/>
                <a:gd name="T25" fmla="*/ 429 h 501"/>
                <a:gd name="T26" fmla="*/ 91 w 274"/>
                <a:gd name="T27" fmla="*/ 444 h 501"/>
                <a:gd name="T28" fmla="*/ 91 w 274"/>
                <a:gd name="T29" fmla="*/ 458 h 501"/>
                <a:gd name="T30" fmla="*/ 91 w 274"/>
                <a:gd name="T31" fmla="*/ 458 h 501"/>
                <a:gd name="T32" fmla="*/ 76 w 274"/>
                <a:gd name="T33" fmla="*/ 472 h 501"/>
                <a:gd name="T34" fmla="*/ 76 w 274"/>
                <a:gd name="T35" fmla="*/ 487 h 501"/>
                <a:gd name="T36" fmla="*/ 61 w 274"/>
                <a:gd name="T37" fmla="*/ 501 h 501"/>
                <a:gd name="T38" fmla="*/ 45 w 274"/>
                <a:gd name="T39" fmla="*/ 501 h 501"/>
                <a:gd name="T40" fmla="*/ 30 w 274"/>
                <a:gd name="T41" fmla="*/ 501 h 501"/>
                <a:gd name="T42" fmla="*/ 15 w 274"/>
                <a:gd name="T43" fmla="*/ 487 h 501"/>
                <a:gd name="T44" fmla="*/ 0 w 274"/>
                <a:gd name="T45" fmla="*/ 472 h 501"/>
                <a:gd name="T46" fmla="*/ 0 w 274"/>
                <a:gd name="T47" fmla="*/ 458 h 501"/>
                <a:gd name="T48" fmla="*/ 0 w 274"/>
                <a:gd name="T49" fmla="*/ 429 h 501"/>
                <a:gd name="T50" fmla="*/ 15 w 274"/>
                <a:gd name="T51" fmla="*/ 372 h 501"/>
                <a:gd name="T52" fmla="*/ 30 w 274"/>
                <a:gd name="T53" fmla="*/ 329 h 501"/>
                <a:gd name="T54" fmla="*/ 45 w 274"/>
                <a:gd name="T55" fmla="*/ 286 h 501"/>
                <a:gd name="T56" fmla="*/ 76 w 274"/>
                <a:gd name="T57" fmla="*/ 257 h 501"/>
                <a:gd name="T58" fmla="*/ 106 w 274"/>
                <a:gd name="T59" fmla="*/ 215 h 501"/>
                <a:gd name="T60" fmla="*/ 137 w 274"/>
                <a:gd name="T61" fmla="*/ 186 h 501"/>
                <a:gd name="T62" fmla="*/ 167 w 274"/>
                <a:gd name="T63" fmla="*/ 143 h 501"/>
                <a:gd name="T64" fmla="*/ 182 w 274"/>
                <a:gd name="T65" fmla="*/ 100 h 501"/>
                <a:gd name="T66" fmla="*/ 182 w 274"/>
                <a:gd name="T67" fmla="*/ 100 h 501"/>
                <a:gd name="T68" fmla="*/ 198 w 274"/>
                <a:gd name="T69" fmla="*/ 86 h 501"/>
                <a:gd name="T70" fmla="*/ 213 w 274"/>
                <a:gd name="T71" fmla="*/ 71 h 501"/>
                <a:gd name="T72" fmla="*/ 213 w 274"/>
                <a:gd name="T73" fmla="*/ 57 h 501"/>
                <a:gd name="T74" fmla="*/ 228 w 274"/>
                <a:gd name="T75" fmla="*/ 57 h 501"/>
                <a:gd name="T76" fmla="*/ 228 w 274"/>
                <a:gd name="T77" fmla="*/ 43 h 501"/>
                <a:gd name="T78" fmla="*/ 228 w 274"/>
                <a:gd name="T79" fmla="*/ 28 h 501"/>
                <a:gd name="T80" fmla="*/ 228 w 274"/>
                <a:gd name="T81" fmla="*/ 14 h 501"/>
                <a:gd name="T82" fmla="*/ 243 w 274"/>
                <a:gd name="T83" fmla="*/ 14 h 501"/>
                <a:gd name="T84" fmla="*/ 243 w 274"/>
                <a:gd name="T85" fmla="*/ 0 h 501"/>
                <a:gd name="T86" fmla="*/ 243 w 274"/>
                <a:gd name="T87" fmla="*/ 0 h 501"/>
                <a:gd name="T88" fmla="*/ 259 w 274"/>
                <a:gd name="T89" fmla="*/ 0 h 501"/>
                <a:gd name="T90" fmla="*/ 259 w 274"/>
                <a:gd name="T91" fmla="*/ 0 h 501"/>
                <a:gd name="T92" fmla="*/ 259 w 274"/>
                <a:gd name="T93" fmla="*/ 14 h 501"/>
                <a:gd name="T94" fmla="*/ 274 w 274"/>
                <a:gd name="T95" fmla="*/ 14 h 501"/>
                <a:gd name="T96" fmla="*/ 274 w 274"/>
                <a:gd name="T97" fmla="*/ 14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4"/>
                <a:gd name="T148" fmla="*/ 0 h 501"/>
                <a:gd name="T149" fmla="*/ 274 w 274"/>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4" h="501">
                  <a:moveTo>
                    <a:pt x="274" y="14"/>
                  </a:moveTo>
                  <a:lnTo>
                    <a:pt x="274" y="43"/>
                  </a:lnTo>
                  <a:lnTo>
                    <a:pt x="259" y="71"/>
                  </a:lnTo>
                  <a:lnTo>
                    <a:pt x="259" y="86"/>
                  </a:lnTo>
                  <a:lnTo>
                    <a:pt x="243" y="114"/>
                  </a:lnTo>
                  <a:lnTo>
                    <a:pt x="228" y="143"/>
                  </a:lnTo>
                  <a:lnTo>
                    <a:pt x="213" y="157"/>
                  </a:lnTo>
                  <a:lnTo>
                    <a:pt x="213" y="186"/>
                  </a:lnTo>
                  <a:lnTo>
                    <a:pt x="182" y="215"/>
                  </a:lnTo>
                  <a:lnTo>
                    <a:pt x="167" y="229"/>
                  </a:lnTo>
                  <a:lnTo>
                    <a:pt x="152" y="257"/>
                  </a:lnTo>
                  <a:lnTo>
                    <a:pt x="137" y="272"/>
                  </a:lnTo>
                  <a:lnTo>
                    <a:pt x="137" y="300"/>
                  </a:lnTo>
                  <a:lnTo>
                    <a:pt x="122" y="329"/>
                  </a:lnTo>
                  <a:lnTo>
                    <a:pt x="106" y="343"/>
                  </a:lnTo>
                  <a:lnTo>
                    <a:pt x="91" y="372"/>
                  </a:lnTo>
                  <a:lnTo>
                    <a:pt x="91" y="401"/>
                  </a:lnTo>
                  <a:lnTo>
                    <a:pt x="91" y="415"/>
                  </a:lnTo>
                  <a:lnTo>
                    <a:pt x="91" y="429"/>
                  </a:lnTo>
                  <a:lnTo>
                    <a:pt x="91" y="444"/>
                  </a:lnTo>
                  <a:lnTo>
                    <a:pt x="91" y="458"/>
                  </a:lnTo>
                  <a:lnTo>
                    <a:pt x="91" y="472"/>
                  </a:lnTo>
                  <a:lnTo>
                    <a:pt x="76" y="472"/>
                  </a:lnTo>
                  <a:lnTo>
                    <a:pt x="76" y="487"/>
                  </a:lnTo>
                  <a:lnTo>
                    <a:pt x="61" y="487"/>
                  </a:lnTo>
                  <a:lnTo>
                    <a:pt x="61" y="501"/>
                  </a:lnTo>
                  <a:lnTo>
                    <a:pt x="45" y="501"/>
                  </a:lnTo>
                  <a:lnTo>
                    <a:pt x="30" y="501"/>
                  </a:lnTo>
                  <a:lnTo>
                    <a:pt x="15" y="501"/>
                  </a:lnTo>
                  <a:lnTo>
                    <a:pt x="15" y="487"/>
                  </a:lnTo>
                  <a:lnTo>
                    <a:pt x="0" y="487"/>
                  </a:lnTo>
                  <a:lnTo>
                    <a:pt x="0" y="472"/>
                  </a:lnTo>
                  <a:lnTo>
                    <a:pt x="0" y="458"/>
                  </a:lnTo>
                  <a:lnTo>
                    <a:pt x="0" y="429"/>
                  </a:lnTo>
                  <a:lnTo>
                    <a:pt x="0" y="401"/>
                  </a:lnTo>
                  <a:lnTo>
                    <a:pt x="15" y="372"/>
                  </a:lnTo>
                  <a:lnTo>
                    <a:pt x="15" y="343"/>
                  </a:lnTo>
                  <a:lnTo>
                    <a:pt x="30" y="329"/>
                  </a:lnTo>
                  <a:lnTo>
                    <a:pt x="45" y="300"/>
                  </a:lnTo>
                  <a:lnTo>
                    <a:pt x="45" y="286"/>
                  </a:lnTo>
                  <a:lnTo>
                    <a:pt x="61" y="272"/>
                  </a:lnTo>
                  <a:lnTo>
                    <a:pt x="76" y="257"/>
                  </a:lnTo>
                  <a:lnTo>
                    <a:pt x="91" y="229"/>
                  </a:lnTo>
                  <a:lnTo>
                    <a:pt x="106" y="215"/>
                  </a:lnTo>
                  <a:lnTo>
                    <a:pt x="122" y="200"/>
                  </a:lnTo>
                  <a:lnTo>
                    <a:pt x="137" y="186"/>
                  </a:lnTo>
                  <a:lnTo>
                    <a:pt x="152" y="157"/>
                  </a:lnTo>
                  <a:lnTo>
                    <a:pt x="167" y="143"/>
                  </a:lnTo>
                  <a:lnTo>
                    <a:pt x="182" y="114"/>
                  </a:lnTo>
                  <a:lnTo>
                    <a:pt x="182" y="100"/>
                  </a:lnTo>
                  <a:lnTo>
                    <a:pt x="198" y="86"/>
                  </a:lnTo>
                  <a:lnTo>
                    <a:pt x="198" y="71"/>
                  </a:lnTo>
                  <a:lnTo>
                    <a:pt x="213" y="71"/>
                  </a:lnTo>
                  <a:lnTo>
                    <a:pt x="213" y="57"/>
                  </a:lnTo>
                  <a:lnTo>
                    <a:pt x="228" y="57"/>
                  </a:lnTo>
                  <a:lnTo>
                    <a:pt x="228" y="43"/>
                  </a:lnTo>
                  <a:lnTo>
                    <a:pt x="228" y="28"/>
                  </a:lnTo>
                  <a:lnTo>
                    <a:pt x="228" y="14"/>
                  </a:lnTo>
                  <a:lnTo>
                    <a:pt x="243" y="14"/>
                  </a:lnTo>
                  <a:lnTo>
                    <a:pt x="243" y="0"/>
                  </a:lnTo>
                  <a:lnTo>
                    <a:pt x="259" y="0"/>
                  </a:lnTo>
                  <a:lnTo>
                    <a:pt x="259" y="14"/>
                  </a:lnTo>
                  <a:lnTo>
                    <a:pt x="274" y="14"/>
                  </a:lnTo>
                  <a:close/>
                </a:path>
              </a:pathLst>
            </a:custGeom>
            <a:solidFill>
              <a:srgbClr val="FF4DB3"/>
            </a:solidFill>
            <a:ln w="9525">
              <a:noFill/>
              <a:round/>
              <a:headEnd/>
              <a:tailEnd/>
            </a:ln>
          </p:spPr>
          <p:txBody>
            <a:bodyPr/>
            <a:lstStyle/>
            <a:p>
              <a:endParaRPr lang="ru-RU"/>
            </a:p>
          </p:txBody>
        </p:sp>
        <p:sp>
          <p:nvSpPr>
            <p:cNvPr id="47136" name="Freeform 1060"/>
            <p:cNvSpPr>
              <a:spLocks/>
            </p:cNvSpPr>
            <p:nvPr/>
          </p:nvSpPr>
          <p:spPr bwMode="auto">
            <a:xfrm>
              <a:off x="4445" y="555"/>
              <a:ext cx="686" cy="873"/>
            </a:xfrm>
            <a:custGeom>
              <a:avLst/>
              <a:gdLst>
                <a:gd name="T0" fmla="*/ 107 w 686"/>
                <a:gd name="T1" fmla="*/ 816 h 873"/>
                <a:gd name="T2" fmla="*/ 122 w 686"/>
                <a:gd name="T3" fmla="*/ 802 h 873"/>
                <a:gd name="T4" fmla="*/ 122 w 686"/>
                <a:gd name="T5" fmla="*/ 787 h 873"/>
                <a:gd name="T6" fmla="*/ 137 w 686"/>
                <a:gd name="T7" fmla="*/ 773 h 873"/>
                <a:gd name="T8" fmla="*/ 153 w 686"/>
                <a:gd name="T9" fmla="*/ 687 h 873"/>
                <a:gd name="T10" fmla="*/ 122 w 686"/>
                <a:gd name="T11" fmla="*/ 587 h 873"/>
                <a:gd name="T12" fmla="*/ 77 w 686"/>
                <a:gd name="T13" fmla="*/ 501 h 873"/>
                <a:gd name="T14" fmla="*/ 31 w 686"/>
                <a:gd name="T15" fmla="*/ 401 h 873"/>
                <a:gd name="T16" fmla="*/ 0 w 686"/>
                <a:gd name="T17" fmla="*/ 315 h 873"/>
                <a:gd name="T18" fmla="*/ 0 w 686"/>
                <a:gd name="T19" fmla="*/ 229 h 873"/>
                <a:gd name="T20" fmla="*/ 31 w 686"/>
                <a:gd name="T21" fmla="*/ 157 h 873"/>
                <a:gd name="T22" fmla="*/ 92 w 686"/>
                <a:gd name="T23" fmla="*/ 86 h 873"/>
                <a:gd name="T24" fmla="*/ 214 w 686"/>
                <a:gd name="T25" fmla="*/ 14 h 873"/>
                <a:gd name="T26" fmla="*/ 351 w 686"/>
                <a:gd name="T27" fmla="*/ 0 h 873"/>
                <a:gd name="T28" fmla="*/ 503 w 686"/>
                <a:gd name="T29" fmla="*/ 29 h 873"/>
                <a:gd name="T30" fmla="*/ 609 w 686"/>
                <a:gd name="T31" fmla="*/ 114 h 873"/>
                <a:gd name="T32" fmla="*/ 655 w 686"/>
                <a:gd name="T33" fmla="*/ 215 h 873"/>
                <a:gd name="T34" fmla="*/ 686 w 686"/>
                <a:gd name="T35" fmla="*/ 315 h 873"/>
                <a:gd name="T36" fmla="*/ 670 w 686"/>
                <a:gd name="T37" fmla="*/ 401 h 873"/>
                <a:gd name="T38" fmla="*/ 640 w 686"/>
                <a:gd name="T39" fmla="*/ 501 h 873"/>
                <a:gd name="T40" fmla="*/ 579 w 686"/>
                <a:gd name="T41" fmla="*/ 587 h 873"/>
                <a:gd name="T42" fmla="*/ 518 w 686"/>
                <a:gd name="T43" fmla="*/ 658 h 873"/>
                <a:gd name="T44" fmla="*/ 472 w 686"/>
                <a:gd name="T45" fmla="*/ 730 h 873"/>
                <a:gd name="T46" fmla="*/ 457 w 686"/>
                <a:gd name="T47" fmla="*/ 816 h 873"/>
                <a:gd name="T48" fmla="*/ 457 w 686"/>
                <a:gd name="T49" fmla="*/ 859 h 873"/>
                <a:gd name="T50" fmla="*/ 442 w 686"/>
                <a:gd name="T51" fmla="*/ 873 h 873"/>
                <a:gd name="T52" fmla="*/ 412 w 686"/>
                <a:gd name="T53" fmla="*/ 859 h 873"/>
                <a:gd name="T54" fmla="*/ 412 w 686"/>
                <a:gd name="T55" fmla="*/ 859 h 873"/>
                <a:gd name="T56" fmla="*/ 412 w 686"/>
                <a:gd name="T57" fmla="*/ 773 h 873"/>
                <a:gd name="T58" fmla="*/ 457 w 686"/>
                <a:gd name="T59" fmla="*/ 687 h 873"/>
                <a:gd name="T60" fmla="*/ 503 w 686"/>
                <a:gd name="T61" fmla="*/ 616 h 873"/>
                <a:gd name="T62" fmla="*/ 564 w 686"/>
                <a:gd name="T63" fmla="*/ 530 h 873"/>
                <a:gd name="T64" fmla="*/ 625 w 686"/>
                <a:gd name="T65" fmla="*/ 358 h 873"/>
                <a:gd name="T66" fmla="*/ 594 w 686"/>
                <a:gd name="T67" fmla="*/ 172 h 873"/>
                <a:gd name="T68" fmla="*/ 457 w 686"/>
                <a:gd name="T69" fmla="*/ 43 h 873"/>
                <a:gd name="T70" fmla="*/ 259 w 686"/>
                <a:gd name="T71" fmla="*/ 43 h 873"/>
                <a:gd name="T72" fmla="*/ 122 w 686"/>
                <a:gd name="T73" fmla="*/ 100 h 873"/>
                <a:gd name="T74" fmla="*/ 61 w 686"/>
                <a:gd name="T75" fmla="*/ 172 h 873"/>
                <a:gd name="T76" fmla="*/ 46 w 686"/>
                <a:gd name="T77" fmla="*/ 258 h 873"/>
                <a:gd name="T78" fmla="*/ 46 w 686"/>
                <a:gd name="T79" fmla="*/ 358 h 873"/>
                <a:gd name="T80" fmla="*/ 61 w 686"/>
                <a:gd name="T81" fmla="*/ 415 h 873"/>
                <a:gd name="T82" fmla="*/ 92 w 686"/>
                <a:gd name="T83" fmla="*/ 458 h 873"/>
                <a:gd name="T84" fmla="*/ 107 w 686"/>
                <a:gd name="T85" fmla="*/ 501 h 873"/>
                <a:gd name="T86" fmla="*/ 137 w 686"/>
                <a:gd name="T87" fmla="*/ 544 h 873"/>
                <a:gd name="T88" fmla="*/ 153 w 686"/>
                <a:gd name="T89" fmla="*/ 601 h 873"/>
                <a:gd name="T90" fmla="*/ 168 w 686"/>
                <a:gd name="T91" fmla="*/ 673 h 873"/>
                <a:gd name="T92" fmla="*/ 168 w 686"/>
                <a:gd name="T93" fmla="*/ 744 h 873"/>
                <a:gd name="T94" fmla="*/ 137 w 686"/>
                <a:gd name="T95" fmla="*/ 816 h 873"/>
                <a:gd name="T96" fmla="*/ 107 w 686"/>
                <a:gd name="T97" fmla="*/ 830 h 873"/>
                <a:gd name="T98" fmla="*/ 107 w 686"/>
                <a:gd name="T99" fmla="*/ 816 h 8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6"/>
                <a:gd name="T151" fmla="*/ 0 h 873"/>
                <a:gd name="T152" fmla="*/ 686 w 686"/>
                <a:gd name="T153" fmla="*/ 873 h 8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6" h="873">
                  <a:moveTo>
                    <a:pt x="107" y="816"/>
                  </a:moveTo>
                  <a:lnTo>
                    <a:pt x="107" y="816"/>
                  </a:lnTo>
                  <a:lnTo>
                    <a:pt x="107" y="802"/>
                  </a:lnTo>
                  <a:lnTo>
                    <a:pt x="122" y="802"/>
                  </a:lnTo>
                  <a:lnTo>
                    <a:pt x="122" y="787"/>
                  </a:lnTo>
                  <a:lnTo>
                    <a:pt x="137" y="773"/>
                  </a:lnTo>
                  <a:lnTo>
                    <a:pt x="137" y="744"/>
                  </a:lnTo>
                  <a:lnTo>
                    <a:pt x="153" y="716"/>
                  </a:lnTo>
                  <a:lnTo>
                    <a:pt x="153" y="687"/>
                  </a:lnTo>
                  <a:lnTo>
                    <a:pt x="153" y="673"/>
                  </a:lnTo>
                  <a:lnTo>
                    <a:pt x="137" y="644"/>
                  </a:lnTo>
                  <a:lnTo>
                    <a:pt x="137" y="616"/>
                  </a:lnTo>
                  <a:lnTo>
                    <a:pt x="122" y="587"/>
                  </a:lnTo>
                  <a:lnTo>
                    <a:pt x="122" y="573"/>
                  </a:lnTo>
                  <a:lnTo>
                    <a:pt x="107" y="544"/>
                  </a:lnTo>
                  <a:lnTo>
                    <a:pt x="92" y="515"/>
                  </a:lnTo>
                  <a:lnTo>
                    <a:pt x="77" y="501"/>
                  </a:lnTo>
                  <a:lnTo>
                    <a:pt x="61" y="472"/>
                  </a:lnTo>
                  <a:lnTo>
                    <a:pt x="46" y="458"/>
                  </a:lnTo>
                  <a:lnTo>
                    <a:pt x="46" y="429"/>
                  </a:lnTo>
                  <a:lnTo>
                    <a:pt x="31" y="401"/>
                  </a:lnTo>
                  <a:lnTo>
                    <a:pt x="16" y="386"/>
                  </a:lnTo>
                  <a:lnTo>
                    <a:pt x="16" y="358"/>
                  </a:lnTo>
                  <a:lnTo>
                    <a:pt x="16" y="344"/>
                  </a:lnTo>
                  <a:lnTo>
                    <a:pt x="0" y="315"/>
                  </a:lnTo>
                  <a:lnTo>
                    <a:pt x="0" y="301"/>
                  </a:lnTo>
                  <a:lnTo>
                    <a:pt x="0" y="272"/>
                  </a:lnTo>
                  <a:lnTo>
                    <a:pt x="0" y="258"/>
                  </a:lnTo>
                  <a:lnTo>
                    <a:pt x="0" y="229"/>
                  </a:lnTo>
                  <a:lnTo>
                    <a:pt x="16" y="215"/>
                  </a:lnTo>
                  <a:lnTo>
                    <a:pt x="16" y="186"/>
                  </a:lnTo>
                  <a:lnTo>
                    <a:pt x="31" y="172"/>
                  </a:lnTo>
                  <a:lnTo>
                    <a:pt x="31" y="157"/>
                  </a:lnTo>
                  <a:lnTo>
                    <a:pt x="46" y="129"/>
                  </a:lnTo>
                  <a:lnTo>
                    <a:pt x="61" y="114"/>
                  </a:lnTo>
                  <a:lnTo>
                    <a:pt x="77" y="100"/>
                  </a:lnTo>
                  <a:lnTo>
                    <a:pt x="92" y="86"/>
                  </a:lnTo>
                  <a:lnTo>
                    <a:pt x="107" y="72"/>
                  </a:lnTo>
                  <a:lnTo>
                    <a:pt x="137" y="43"/>
                  </a:lnTo>
                  <a:lnTo>
                    <a:pt x="168" y="29"/>
                  </a:lnTo>
                  <a:lnTo>
                    <a:pt x="214" y="14"/>
                  </a:lnTo>
                  <a:lnTo>
                    <a:pt x="244" y="14"/>
                  </a:lnTo>
                  <a:lnTo>
                    <a:pt x="274" y="0"/>
                  </a:lnTo>
                  <a:lnTo>
                    <a:pt x="320" y="0"/>
                  </a:lnTo>
                  <a:lnTo>
                    <a:pt x="351" y="0"/>
                  </a:lnTo>
                  <a:lnTo>
                    <a:pt x="396" y="0"/>
                  </a:lnTo>
                  <a:lnTo>
                    <a:pt x="427" y="0"/>
                  </a:lnTo>
                  <a:lnTo>
                    <a:pt x="457" y="14"/>
                  </a:lnTo>
                  <a:lnTo>
                    <a:pt x="503" y="29"/>
                  </a:lnTo>
                  <a:lnTo>
                    <a:pt x="533" y="43"/>
                  </a:lnTo>
                  <a:lnTo>
                    <a:pt x="549" y="72"/>
                  </a:lnTo>
                  <a:lnTo>
                    <a:pt x="579" y="86"/>
                  </a:lnTo>
                  <a:lnTo>
                    <a:pt x="609" y="114"/>
                  </a:lnTo>
                  <a:lnTo>
                    <a:pt x="625" y="143"/>
                  </a:lnTo>
                  <a:lnTo>
                    <a:pt x="640" y="172"/>
                  </a:lnTo>
                  <a:lnTo>
                    <a:pt x="655" y="186"/>
                  </a:lnTo>
                  <a:lnTo>
                    <a:pt x="655" y="215"/>
                  </a:lnTo>
                  <a:lnTo>
                    <a:pt x="670" y="243"/>
                  </a:lnTo>
                  <a:lnTo>
                    <a:pt x="670" y="258"/>
                  </a:lnTo>
                  <a:lnTo>
                    <a:pt x="670" y="286"/>
                  </a:lnTo>
                  <a:lnTo>
                    <a:pt x="686" y="315"/>
                  </a:lnTo>
                  <a:lnTo>
                    <a:pt x="686" y="329"/>
                  </a:lnTo>
                  <a:lnTo>
                    <a:pt x="670" y="358"/>
                  </a:lnTo>
                  <a:lnTo>
                    <a:pt x="670" y="386"/>
                  </a:lnTo>
                  <a:lnTo>
                    <a:pt x="670" y="401"/>
                  </a:lnTo>
                  <a:lnTo>
                    <a:pt x="655" y="429"/>
                  </a:lnTo>
                  <a:lnTo>
                    <a:pt x="655" y="458"/>
                  </a:lnTo>
                  <a:lnTo>
                    <a:pt x="640" y="472"/>
                  </a:lnTo>
                  <a:lnTo>
                    <a:pt x="640" y="501"/>
                  </a:lnTo>
                  <a:lnTo>
                    <a:pt x="625" y="530"/>
                  </a:lnTo>
                  <a:lnTo>
                    <a:pt x="609" y="544"/>
                  </a:lnTo>
                  <a:lnTo>
                    <a:pt x="594" y="573"/>
                  </a:lnTo>
                  <a:lnTo>
                    <a:pt x="579" y="587"/>
                  </a:lnTo>
                  <a:lnTo>
                    <a:pt x="564" y="601"/>
                  </a:lnTo>
                  <a:lnTo>
                    <a:pt x="549" y="630"/>
                  </a:lnTo>
                  <a:lnTo>
                    <a:pt x="533" y="644"/>
                  </a:lnTo>
                  <a:lnTo>
                    <a:pt x="518" y="658"/>
                  </a:lnTo>
                  <a:lnTo>
                    <a:pt x="503" y="673"/>
                  </a:lnTo>
                  <a:lnTo>
                    <a:pt x="503" y="701"/>
                  </a:lnTo>
                  <a:lnTo>
                    <a:pt x="488" y="716"/>
                  </a:lnTo>
                  <a:lnTo>
                    <a:pt x="472" y="730"/>
                  </a:lnTo>
                  <a:lnTo>
                    <a:pt x="472" y="759"/>
                  </a:lnTo>
                  <a:lnTo>
                    <a:pt x="457" y="773"/>
                  </a:lnTo>
                  <a:lnTo>
                    <a:pt x="457" y="802"/>
                  </a:lnTo>
                  <a:lnTo>
                    <a:pt x="457" y="816"/>
                  </a:lnTo>
                  <a:lnTo>
                    <a:pt x="457" y="845"/>
                  </a:lnTo>
                  <a:lnTo>
                    <a:pt x="457" y="859"/>
                  </a:lnTo>
                  <a:lnTo>
                    <a:pt x="442" y="859"/>
                  </a:lnTo>
                  <a:lnTo>
                    <a:pt x="442" y="873"/>
                  </a:lnTo>
                  <a:lnTo>
                    <a:pt x="427" y="873"/>
                  </a:lnTo>
                  <a:lnTo>
                    <a:pt x="412" y="859"/>
                  </a:lnTo>
                  <a:lnTo>
                    <a:pt x="412" y="845"/>
                  </a:lnTo>
                  <a:lnTo>
                    <a:pt x="412" y="816"/>
                  </a:lnTo>
                  <a:lnTo>
                    <a:pt x="412" y="787"/>
                  </a:lnTo>
                  <a:lnTo>
                    <a:pt x="412" y="773"/>
                  </a:lnTo>
                  <a:lnTo>
                    <a:pt x="427" y="744"/>
                  </a:lnTo>
                  <a:lnTo>
                    <a:pt x="427" y="730"/>
                  </a:lnTo>
                  <a:lnTo>
                    <a:pt x="442" y="701"/>
                  </a:lnTo>
                  <a:lnTo>
                    <a:pt x="457" y="687"/>
                  </a:lnTo>
                  <a:lnTo>
                    <a:pt x="457" y="658"/>
                  </a:lnTo>
                  <a:lnTo>
                    <a:pt x="472" y="644"/>
                  </a:lnTo>
                  <a:lnTo>
                    <a:pt x="488" y="630"/>
                  </a:lnTo>
                  <a:lnTo>
                    <a:pt x="503" y="616"/>
                  </a:lnTo>
                  <a:lnTo>
                    <a:pt x="518" y="587"/>
                  </a:lnTo>
                  <a:lnTo>
                    <a:pt x="533" y="573"/>
                  </a:lnTo>
                  <a:lnTo>
                    <a:pt x="549" y="544"/>
                  </a:lnTo>
                  <a:lnTo>
                    <a:pt x="564" y="530"/>
                  </a:lnTo>
                  <a:lnTo>
                    <a:pt x="579" y="501"/>
                  </a:lnTo>
                  <a:lnTo>
                    <a:pt x="594" y="458"/>
                  </a:lnTo>
                  <a:lnTo>
                    <a:pt x="625" y="415"/>
                  </a:lnTo>
                  <a:lnTo>
                    <a:pt x="625" y="358"/>
                  </a:lnTo>
                  <a:lnTo>
                    <a:pt x="625" y="315"/>
                  </a:lnTo>
                  <a:lnTo>
                    <a:pt x="625" y="258"/>
                  </a:lnTo>
                  <a:lnTo>
                    <a:pt x="609" y="215"/>
                  </a:lnTo>
                  <a:lnTo>
                    <a:pt x="594" y="172"/>
                  </a:lnTo>
                  <a:lnTo>
                    <a:pt x="564" y="129"/>
                  </a:lnTo>
                  <a:lnTo>
                    <a:pt x="533" y="100"/>
                  </a:lnTo>
                  <a:lnTo>
                    <a:pt x="503" y="72"/>
                  </a:lnTo>
                  <a:lnTo>
                    <a:pt x="457" y="43"/>
                  </a:lnTo>
                  <a:lnTo>
                    <a:pt x="412" y="29"/>
                  </a:lnTo>
                  <a:lnTo>
                    <a:pt x="366" y="29"/>
                  </a:lnTo>
                  <a:lnTo>
                    <a:pt x="320" y="29"/>
                  </a:lnTo>
                  <a:lnTo>
                    <a:pt x="259" y="43"/>
                  </a:lnTo>
                  <a:lnTo>
                    <a:pt x="198" y="57"/>
                  </a:lnTo>
                  <a:lnTo>
                    <a:pt x="168" y="72"/>
                  </a:lnTo>
                  <a:lnTo>
                    <a:pt x="137" y="86"/>
                  </a:lnTo>
                  <a:lnTo>
                    <a:pt x="122" y="100"/>
                  </a:lnTo>
                  <a:lnTo>
                    <a:pt x="107" y="114"/>
                  </a:lnTo>
                  <a:lnTo>
                    <a:pt x="92" y="143"/>
                  </a:lnTo>
                  <a:lnTo>
                    <a:pt x="77" y="157"/>
                  </a:lnTo>
                  <a:lnTo>
                    <a:pt x="61" y="172"/>
                  </a:lnTo>
                  <a:lnTo>
                    <a:pt x="61" y="200"/>
                  </a:lnTo>
                  <a:lnTo>
                    <a:pt x="46" y="215"/>
                  </a:lnTo>
                  <a:lnTo>
                    <a:pt x="46" y="243"/>
                  </a:lnTo>
                  <a:lnTo>
                    <a:pt x="46" y="258"/>
                  </a:lnTo>
                  <a:lnTo>
                    <a:pt x="31" y="286"/>
                  </a:lnTo>
                  <a:lnTo>
                    <a:pt x="46" y="301"/>
                  </a:lnTo>
                  <a:lnTo>
                    <a:pt x="46" y="329"/>
                  </a:lnTo>
                  <a:lnTo>
                    <a:pt x="46" y="358"/>
                  </a:lnTo>
                  <a:lnTo>
                    <a:pt x="61" y="372"/>
                  </a:lnTo>
                  <a:lnTo>
                    <a:pt x="61" y="386"/>
                  </a:lnTo>
                  <a:lnTo>
                    <a:pt x="61" y="401"/>
                  </a:lnTo>
                  <a:lnTo>
                    <a:pt x="61" y="415"/>
                  </a:lnTo>
                  <a:lnTo>
                    <a:pt x="77" y="415"/>
                  </a:lnTo>
                  <a:lnTo>
                    <a:pt x="77" y="429"/>
                  </a:lnTo>
                  <a:lnTo>
                    <a:pt x="92" y="444"/>
                  </a:lnTo>
                  <a:lnTo>
                    <a:pt x="92" y="458"/>
                  </a:lnTo>
                  <a:lnTo>
                    <a:pt x="107" y="472"/>
                  </a:lnTo>
                  <a:lnTo>
                    <a:pt x="107" y="487"/>
                  </a:lnTo>
                  <a:lnTo>
                    <a:pt x="107" y="501"/>
                  </a:lnTo>
                  <a:lnTo>
                    <a:pt x="122" y="501"/>
                  </a:lnTo>
                  <a:lnTo>
                    <a:pt x="122" y="515"/>
                  </a:lnTo>
                  <a:lnTo>
                    <a:pt x="122" y="530"/>
                  </a:lnTo>
                  <a:lnTo>
                    <a:pt x="137" y="544"/>
                  </a:lnTo>
                  <a:lnTo>
                    <a:pt x="137" y="558"/>
                  </a:lnTo>
                  <a:lnTo>
                    <a:pt x="137" y="573"/>
                  </a:lnTo>
                  <a:lnTo>
                    <a:pt x="153" y="587"/>
                  </a:lnTo>
                  <a:lnTo>
                    <a:pt x="153" y="601"/>
                  </a:lnTo>
                  <a:lnTo>
                    <a:pt x="153" y="616"/>
                  </a:lnTo>
                  <a:lnTo>
                    <a:pt x="168" y="630"/>
                  </a:lnTo>
                  <a:lnTo>
                    <a:pt x="168" y="658"/>
                  </a:lnTo>
                  <a:lnTo>
                    <a:pt x="168" y="673"/>
                  </a:lnTo>
                  <a:lnTo>
                    <a:pt x="168" y="687"/>
                  </a:lnTo>
                  <a:lnTo>
                    <a:pt x="168" y="716"/>
                  </a:lnTo>
                  <a:lnTo>
                    <a:pt x="168" y="730"/>
                  </a:lnTo>
                  <a:lnTo>
                    <a:pt x="168" y="744"/>
                  </a:lnTo>
                  <a:lnTo>
                    <a:pt x="153" y="773"/>
                  </a:lnTo>
                  <a:lnTo>
                    <a:pt x="153" y="787"/>
                  </a:lnTo>
                  <a:lnTo>
                    <a:pt x="137" y="802"/>
                  </a:lnTo>
                  <a:lnTo>
                    <a:pt x="137" y="816"/>
                  </a:lnTo>
                  <a:lnTo>
                    <a:pt x="122" y="830"/>
                  </a:lnTo>
                  <a:lnTo>
                    <a:pt x="107" y="830"/>
                  </a:lnTo>
                  <a:lnTo>
                    <a:pt x="107" y="816"/>
                  </a:lnTo>
                  <a:close/>
                </a:path>
              </a:pathLst>
            </a:custGeom>
            <a:solidFill>
              <a:srgbClr val="000000"/>
            </a:solidFill>
            <a:ln w="9525">
              <a:noFill/>
              <a:round/>
              <a:headEnd/>
              <a:tailEnd/>
            </a:ln>
          </p:spPr>
          <p:txBody>
            <a:bodyPr/>
            <a:lstStyle/>
            <a:p>
              <a:endParaRPr lang="ru-RU"/>
            </a:p>
          </p:txBody>
        </p:sp>
        <p:sp>
          <p:nvSpPr>
            <p:cNvPr id="47137" name="Freeform 1061"/>
            <p:cNvSpPr>
              <a:spLocks/>
            </p:cNvSpPr>
            <p:nvPr/>
          </p:nvSpPr>
          <p:spPr bwMode="auto">
            <a:xfrm>
              <a:off x="4506" y="1357"/>
              <a:ext cx="411" cy="128"/>
            </a:xfrm>
            <a:custGeom>
              <a:avLst/>
              <a:gdLst>
                <a:gd name="T0" fmla="*/ 46 w 411"/>
                <a:gd name="T1" fmla="*/ 28 h 128"/>
                <a:gd name="T2" fmla="*/ 31 w 411"/>
                <a:gd name="T3" fmla="*/ 43 h 128"/>
                <a:gd name="T4" fmla="*/ 31 w 411"/>
                <a:gd name="T5" fmla="*/ 57 h 128"/>
                <a:gd name="T6" fmla="*/ 46 w 411"/>
                <a:gd name="T7" fmla="*/ 71 h 128"/>
                <a:gd name="T8" fmla="*/ 76 w 411"/>
                <a:gd name="T9" fmla="*/ 86 h 128"/>
                <a:gd name="T10" fmla="*/ 107 w 411"/>
                <a:gd name="T11" fmla="*/ 100 h 128"/>
                <a:gd name="T12" fmla="*/ 137 w 411"/>
                <a:gd name="T13" fmla="*/ 100 h 128"/>
                <a:gd name="T14" fmla="*/ 183 w 411"/>
                <a:gd name="T15" fmla="*/ 114 h 128"/>
                <a:gd name="T16" fmla="*/ 198 w 411"/>
                <a:gd name="T17" fmla="*/ 114 h 128"/>
                <a:gd name="T18" fmla="*/ 213 w 411"/>
                <a:gd name="T19" fmla="*/ 100 h 128"/>
                <a:gd name="T20" fmla="*/ 229 w 411"/>
                <a:gd name="T21" fmla="*/ 100 h 128"/>
                <a:gd name="T22" fmla="*/ 244 w 411"/>
                <a:gd name="T23" fmla="*/ 100 h 128"/>
                <a:gd name="T24" fmla="*/ 259 w 411"/>
                <a:gd name="T25" fmla="*/ 100 h 128"/>
                <a:gd name="T26" fmla="*/ 274 w 411"/>
                <a:gd name="T27" fmla="*/ 100 h 128"/>
                <a:gd name="T28" fmla="*/ 290 w 411"/>
                <a:gd name="T29" fmla="*/ 100 h 128"/>
                <a:gd name="T30" fmla="*/ 305 w 411"/>
                <a:gd name="T31" fmla="*/ 86 h 128"/>
                <a:gd name="T32" fmla="*/ 320 w 411"/>
                <a:gd name="T33" fmla="*/ 86 h 128"/>
                <a:gd name="T34" fmla="*/ 335 w 411"/>
                <a:gd name="T35" fmla="*/ 86 h 128"/>
                <a:gd name="T36" fmla="*/ 335 w 411"/>
                <a:gd name="T37" fmla="*/ 86 h 128"/>
                <a:gd name="T38" fmla="*/ 351 w 411"/>
                <a:gd name="T39" fmla="*/ 71 h 128"/>
                <a:gd name="T40" fmla="*/ 351 w 411"/>
                <a:gd name="T41" fmla="*/ 71 h 128"/>
                <a:gd name="T42" fmla="*/ 366 w 411"/>
                <a:gd name="T43" fmla="*/ 71 h 128"/>
                <a:gd name="T44" fmla="*/ 366 w 411"/>
                <a:gd name="T45" fmla="*/ 57 h 128"/>
                <a:gd name="T46" fmla="*/ 381 w 411"/>
                <a:gd name="T47" fmla="*/ 43 h 128"/>
                <a:gd name="T48" fmla="*/ 381 w 411"/>
                <a:gd name="T49" fmla="*/ 28 h 128"/>
                <a:gd name="T50" fmla="*/ 381 w 411"/>
                <a:gd name="T51" fmla="*/ 28 h 128"/>
                <a:gd name="T52" fmla="*/ 396 w 411"/>
                <a:gd name="T53" fmla="*/ 28 h 128"/>
                <a:gd name="T54" fmla="*/ 396 w 411"/>
                <a:gd name="T55" fmla="*/ 28 h 128"/>
                <a:gd name="T56" fmla="*/ 396 w 411"/>
                <a:gd name="T57" fmla="*/ 28 h 128"/>
                <a:gd name="T58" fmla="*/ 411 w 411"/>
                <a:gd name="T59" fmla="*/ 28 h 128"/>
                <a:gd name="T60" fmla="*/ 411 w 411"/>
                <a:gd name="T61" fmla="*/ 28 h 128"/>
                <a:gd name="T62" fmla="*/ 411 w 411"/>
                <a:gd name="T63" fmla="*/ 43 h 128"/>
                <a:gd name="T64" fmla="*/ 411 w 411"/>
                <a:gd name="T65" fmla="*/ 57 h 128"/>
                <a:gd name="T66" fmla="*/ 396 w 411"/>
                <a:gd name="T67" fmla="*/ 86 h 128"/>
                <a:gd name="T68" fmla="*/ 351 w 411"/>
                <a:gd name="T69" fmla="*/ 114 h 128"/>
                <a:gd name="T70" fmla="*/ 290 w 411"/>
                <a:gd name="T71" fmla="*/ 128 h 128"/>
                <a:gd name="T72" fmla="*/ 229 w 411"/>
                <a:gd name="T73" fmla="*/ 128 h 128"/>
                <a:gd name="T74" fmla="*/ 153 w 411"/>
                <a:gd name="T75" fmla="*/ 128 h 128"/>
                <a:gd name="T76" fmla="*/ 92 w 411"/>
                <a:gd name="T77" fmla="*/ 128 h 128"/>
                <a:gd name="T78" fmla="*/ 46 w 411"/>
                <a:gd name="T79" fmla="*/ 100 h 128"/>
                <a:gd name="T80" fmla="*/ 16 w 411"/>
                <a:gd name="T81" fmla="*/ 71 h 128"/>
                <a:gd name="T82" fmla="*/ 0 w 411"/>
                <a:gd name="T83" fmla="*/ 43 h 128"/>
                <a:gd name="T84" fmla="*/ 0 w 411"/>
                <a:gd name="T85" fmla="*/ 28 h 128"/>
                <a:gd name="T86" fmla="*/ 16 w 411"/>
                <a:gd name="T87" fmla="*/ 14 h 128"/>
                <a:gd name="T88" fmla="*/ 46 w 411"/>
                <a:gd name="T89" fmla="*/ 14 h 128"/>
                <a:gd name="T90" fmla="*/ 61 w 411"/>
                <a:gd name="T91" fmla="*/ 0 h 128"/>
                <a:gd name="T92" fmla="*/ 76 w 411"/>
                <a:gd name="T93" fmla="*/ 14 h 128"/>
                <a:gd name="T94" fmla="*/ 76 w 411"/>
                <a:gd name="T95" fmla="*/ 14 h 128"/>
                <a:gd name="T96" fmla="*/ 61 w 411"/>
                <a:gd name="T97" fmla="*/ 14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1"/>
                <a:gd name="T148" fmla="*/ 0 h 128"/>
                <a:gd name="T149" fmla="*/ 411 w 411"/>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1" h="128">
                  <a:moveTo>
                    <a:pt x="61" y="14"/>
                  </a:moveTo>
                  <a:lnTo>
                    <a:pt x="46" y="28"/>
                  </a:lnTo>
                  <a:lnTo>
                    <a:pt x="31" y="43"/>
                  </a:lnTo>
                  <a:lnTo>
                    <a:pt x="31" y="57"/>
                  </a:lnTo>
                  <a:lnTo>
                    <a:pt x="46" y="71"/>
                  </a:lnTo>
                  <a:lnTo>
                    <a:pt x="61" y="86"/>
                  </a:lnTo>
                  <a:lnTo>
                    <a:pt x="76" y="86"/>
                  </a:lnTo>
                  <a:lnTo>
                    <a:pt x="92" y="100"/>
                  </a:lnTo>
                  <a:lnTo>
                    <a:pt x="107" y="100"/>
                  </a:lnTo>
                  <a:lnTo>
                    <a:pt x="122" y="100"/>
                  </a:lnTo>
                  <a:lnTo>
                    <a:pt x="137" y="100"/>
                  </a:lnTo>
                  <a:lnTo>
                    <a:pt x="168" y="100"/>
                  </a:lnTo>
                  <a:lnTo>
                    <a:pt x="183" y="114"/>
                  </a:lnTo>
                  <a:lnTo>
                    <a:pt x="198" y="114"/>
                  </a:lnTo>
                  <a:lnTo>
                    <a:pt x="198" y="100"/>
                  </a:lnTo>
                  <a:lnTo>
                    <a:pt x="213" y="100"/>
                  </a:lnTo>
                  <a:lnTo>
                    <a:pt x="229" y="100"/>
                  </a:lnTo>
                  <a:lnTo>
                    <a:pt x="244" y="100"/>
                  </a:lnTo>
                  <a:lnTo>
                    <a:pt x="259" y="100"/>
                  </a:lnTo>
                  <a:lnTo>
                    <a:pt x="274" y="100"/>
                  </a:lnTo>
                  <a:lnTo>
                    <a:pt x="290" y="100"/>
                  </a:lnTo>
                  <a:lnTo>
                    <a:pt x="305" y="86"/>
                  </a:lnTo>
                  <a:lnTo>
                    <a:pt x="320" y="86"/>
                  </a:lnTo>
                  <a:lnTo>
                    <a:pt x="335" y="86"/>
                  </a:lnTo>
                  <a:lnTo>
                    <a:pt x="351" y="86"/>
                  </a:lnTo>
                  <a:lnTo>
                    <a:pt x="351" y="71"/>
                  </a:lnTo>
                  <a:lnTo>
                    <a:pt x="366" y="71"/>
                  </a:lnTo>
                  <a:lnTo>
                    <a:pt x="366" y="57"/>
                  </a:lnTo>
                  <a:lnTo>
                    <a:pt x="381" y="43"/>
                  </a:lnTo>
                  <a:lnTo>
                    <a:pt x="381" y="28"/>
                  </a:lnTo>
                  <a:lnTo>
                    <a:pt x="396" y="28"/>
                  </a:lnTo>
                  <a:lnTo>
                    <a:pt x="411" y="28"/>
                  </a:lnTo>
                  <a:lnTo>
                    <a:pt x="411" y="43"/>
                  </a:lnTo>
                  <a:lnTo>
                    <a:pt x="411" y="57"/>
                  </a:lnTo>
                  <a:lnTo>
                    <a:pt x="396" y="71"/>
                  </a:lnTo>
                  <a:lnTo>
                    <a:pt x="396" y="86"/>
                  </a:lnTo>
                  <a:lnTo>
                    <a:pt x="366" y="100"/>
                  </a:lnTo>
                  <a:lnTo>
                    <a:pt x="351" y="114"/>
                  </a:lnTo>
                  <a:lnTo>
                    <a:pt x="320" y="114"/>
                  </a:lnTo>
                  <a:lnTo>
                    <a:pt x="290" y="128"/>
                  </a:lnTo>
                  <a:lnTo>
                    <a:pt x="259" y="128"/>
                  </a:lnTo>
                  <a:lnTo>
                    <a:pt x="229" y="128"/>
                  </a:lnTo>
                  <a:lnTo>
                    <a:pt x="198" y="128"/>
                  </a:lnTo>
                  <a:lnTo>
                    <a:pt x="153" y="128"/>
                  </a:lnTo>
                  <a:lnTo>
                    <a:pt x="122" y="128"/>
                  </a:lnTo>
                  <a:lnTo>
                    <a:pt x="92" y="128"/>
                  </a:lnTo>
                  <a:lnTo>
                    <a:pt x="76" y="114"/>
                  </a:lnTo>
                  <a:lnTo>
                    <a:pt x="46" y="100"/>
                  </a:lnTo>
                  <a:lnTo>
                    <a:pt x="31" y="86"/>
                  </a:lnTo>
                  <a:lnTo>
                    <a:pt x="16" y="71"/>
                  </a:lnTo>
                  <a:lnTo>
                    <a:pt x="0" y="57"/>
                  </a:lnTo>
                  <a:lnTo>
                    <a:pt x="0" y="43"/>
                  </a:lnTo>
                  <a:lnTo>
                    <a:pt x="0" y="28"/>
                  </a:lnTo>
                  <a:lnTo>
                    <a:pt x="16" y="14"/>
                  </a:lnTo>
                  <a:lnTo>
                    <a:pt x="31" y="14"/>
                  </a:lnTo>
                  <a:lnTo>
                    <a:pt x="46" y="14"/>
                  </a:lnTo>
                  <a:lnTo>
                    <a:pt x="61" y="0"/>
                  </a:lnTo>
                  <a:lnTo>
                    <a:pt x="76" y="0"/>
                  </a:lnTo>
                  <a:lnTo>
                    <a:pt x="76" y="14"/>
                  </a:lnTo>
                  <a:lnTo>
                    <a:pt x="61" y="14"/>
                  </a:lnTo>
                  <a:close/>
                </a:path>
              </a:pathLst>
            </a:custGeom>
            <a:solidFill>
              <a:srgbClr val="000000"/>
            </a:solidFill>
            <a:ln w="9525">
              <a:noFill/>
              <a:round/>
              <a:headEnd/>
              <a:tailEnd/>
            </a:ln>
          </p:spPr>
          <p:txBody>
            <a:bodyPr/>
            <a:lstStyle/>
            <a:p>
              <a:endParaRPr lang="ru-RU"/>
            </a:p>
          </p:txBody>
        </p:sp>
        <p:sp>
          <p:nvSpPr>
            <p:cNvPr id="47138" name="Freeform 1062"/>
            <p:cNvSpPr>
              <a:spLocks/>
            </p:cNvSpPr>
            <p:nvPr/>
          </p:nvSpPr>
          <p:spPr bwMode="auto">
            <a:xfrm>
              <a:off x="4628" y="956"/>
              <a:ext cx="107" cy="544"/>
            </a:xfrm>
            <a:custGeom>
              <a:avLst/>
              <a:gdLst>
                <a:gd name="T0" fmla="*/ 0 w 107"/>
                <a:gd name="T1" fmla="*/ 515 h 544"/>
                <a:gd name="T2" fmla="*/ 15 w 107"/>
                <a:gd name="T3" fmla="*/ 501 h 544"/>
                <a:gd name="T4" fmla="*/ 15 w 107"/>
                <a:gd name="T5" fmla="*/ 487 h 544"/>
                <a:gd name="T6" fmla="*/ 15 w 107"/>
                <a:gd name="T7" fmla="*/ 472 h 544"/>
                <a:gd name="T8" fmla="*/ 31 w 107"/>
                <a:gd name="T9" fmla="*/ 458 h 544"/>
                <a:gd name="T10" fmla="*/ 31 w 107"/>
                <a:gd name="T11" fmla="*/ 429 h 544"/>
                <a:gd name="T12" fmla="*/ 31 w 107"/>
                <a:gd name="T13" fmla="*/ 415 h 544"/>
                <a:gd name="T14" fmla="*/ 31 w 107"/>
                <a:gd name="T15" fmla="*/ 401 h 544"/>
                <a:gd name="T16" fmla="*/ 46 w 107"/>
                <a:gd name="T17" fmla="*/ 372 h 544"/>
                <a:gd name="T18" fmla="*/ 46 w 107"/>
                <a:gd name="T19" fmla="*/ 329 h 544"/>
                <a:gd name="T20" fmla="*/ 46 w 107"/>
                <a:gd name="T21" fmla="*/ 300 h 544"/>
                <a:gd name="T22" fmla="*/ 61 w 107"/>
                <a:gd name="T23" fmla="*/ 257 h 544"/>
                <a:gd name="T24" fmla="*/ 61 w 107"/>
                <a:gd name="T25" fmla="*/ 229 h 544"/>
                <a:gd name="T26" fmla="*/ 61 w 107"/>
                <a:gd name="T27" fmla="*/ 186 h 544"/>
                <a:gd name="T28" fmla="*/ 61 w 107"/>
                <a:gd name="T29" fmla="*/ 157 h 544"/>
                <a:gd name="T30" fmla="*/ 61 w 107"/>
                <a:gd name="T31" fmla="*/ 114 h 544"/>
                <a:gd name="T32" fmla="*/ 61 w 107"/>
                <a:gd name="T33" fmla="*/ 86 h 544"/>
                <a:gd name="T34" fmla="*/ 61 w 107"/>
                <a:gd name="T35" fmla="*/ 86 h 544"/>
                <a:gd name="T36" fmla="*/ 61 w 107"/>
                <a:gd name="T37" fmla="*/ 71 h 544"/>
                <a:gd name="T38" fmla="*/ 61 w 107"/>
                <a:gd name="T39" fmla="*/ 57 h 544"/>
                <a:gd name="T40" fmla="*/ 61 w 107"/>
                <a:gd name="T41" fmla="*/ 57 h 544"/>
                <a:gd name="T42" fmla="*/ 61 w 107"/>
                <a:gd name="T43" fmla="*/ 43 h 544"/>
                <a:gd name="T44" fmla="*/ 76 w 107"/>
                <a:gd name="T45" fmla="*/ 28 h 544"/>
                <a:gd name="T46" fmla="*/ 76 w 107"/>
                <a:gd name="T47" fmla="*/ 28 h 544"/>
                <a:gd name="T48" fmla="*/ 76 w 107"/>
                <a:gd name="T49" fmla="*/ 14 h 544"/>
                <a:gd name="T50" fmla="*/ 76 w 107"/>
                <a:gd name="T51" fmla="*/ 14 h 544"/>
                <a:gd name="T52" fmla="*/ 91 w 107"/>
                <a:gd name="T53" fmla="*/ 0 h 544"/>
                <a:gd name="T54" fmla="*/ 91 w 107"/>
                <a:gd name="T55" fmla="*/ 0 h 544"/>
                <a:gd name="T56" fmla="*/ 91 w 107"/>
                <a:gd name="T57" fmla="*/ 0 h 544"/>
                <a:gd name="T58" fmla="*/ 107 w 107"/>
                <a:gd name="T59" fmla="*/ 14 h 544"/>
                <a:gd name="T60" fmla="*/ 107 w 107"/>
                <a:gd name="T61" fmla="*/ 14 h 544"/>
                <a:gd name="T62" fmla="*/ 107 w 107"/>
                <a:gd name="T63" fmla="*/ 14 h 544"/>
                <a:gd name="T64" fmla="*/ 107 w 107"/>
                <a:gd name="T65" fmla="*/ 28 h 544"/>
                <a:gd name="T66" fmla="*/ 107 w 107"/>
                <a:gd name="T67" fmla="*/ 43 h 544"/>
                <a:gd name="T68" fmla="*/ 107 w 107"/>
                <a:gd name="T69" fmla="*/ 43 h 544"/>
                <a:gd name="T70" fmla="*/ 107 w 107"/>
                <a:gd name="T71" fmla="*/ 57 h 544"/>
                <a:gd name="T72" fmla="*/ 107 w 107"/>
                <a:gd name="T73" fmla="*/ 71 h 544"/>
                <a:gd name="T74" fmla="*/ 107 w 107"/>
                <a:gd name="T75" fmla="*/ 71 h 544"/>
                <a:gd name="T76" fmla="*/ 107 w 107"/>
                <a:gd name="T77" fmla="*/ 86 h 544"/>
                <a:gd name="T78" fmla="*/ 91 w 107"/>
                <a:gd name="T79" fmla="*/ 86 h 544"/>
                <a:gd name="T80" fmla="*/ 91 w 107"/>
                <a:gd name="T81" fmla="*/ 114 h 544"/>
                <a:gd name="T82" fmla="*/ 91 w 107"/>
                <a:gd name="T83" fmla="*/ 157 h 544"/>
                <a:gd name="T84" fmla="*/ 91 w 107"/>
                <a:gd name="T85" fmla="*/ 200 h 544"/>
                <a:gd name="T86" fmla="*/ 91 w 107"/>
                <a:gd name="T87" fmla="*/ 229 h 544"/>
                <a:gd name="T88" fmla="*/ 91 w 107"/>
                <a:gd name="T89" fmla="*/ 272 h 544"/>
                <a:gd name="T90" fmla="*/ 91 w 107"/>
                <a:gd name="T91" fmla="*/ 300 h 544"/>
                <a:gd name="T92" fmla="*/ 76 w 107"/>
                <a:gd name="T93" fmla="*/ 343 h 544"/>
                <a:gd name="T94" fmla="*/ 76 w 107"/>
                <a:gd name="T95" fmla="*/ 372 h 544"/>
                <a:gd name="T96" fmla="*/ 61 w 107"/>
                <a:gd name="T97" fmla="*/ 401 h 544"/>
                <a:gd name="T98" fmla="*/ 61 w 107"/>
                <a:gd name="T99" fmla="*/ 429 h 544"/>
                <a:gd name="T100" fmla="*/ 61 w 107"/>
                <a:gd name="T101" fmla="*/ 444 h 544"/>
                <a:gd name="T102" fmla="*/ 46 w 107"/>
                <a:gd name="T103" fmla="*/ 458 h 544"/>
                <a:gd name="T104" fmla="*/ 46 w 107"/>
                <a:gd name="T105" fmla="*/ 472 h 544"/>
                <a:gd name="T106" fmla="*/ 46 w 107"/>
                <a:gd name="T107" fmla="*/ 487 h 544"/>
                <a:gd name="T108" fmla="*/ 31 w 107"/>
                <a:gd name="T109" fmla="*/ 501 h 544"/>
                <a:gd name="T110" fmla="*/ 31 w 107"/>
                <a:gd name="T111" fmla="*/ 529 h 544"/>
                <a:gd name="T112" fmla="*/ 15 w 107"/>
                <a:gd name="T113" fmla="*/ 529 h 544"/>
                <a:gd name="T114" fmla="*/ 0 w 107"/>
                <a:gd name="T115" fmla="*/ 544 h 544"/>
                <a:gd name="T116" fmla="*/ 0 w 107"/>
                <a:gd name="T117" fmla="*/ 529 h 544"/>
                <a:gd name="T118" fmla="*/ 0 w 107"/>
                <a:gd name="T119" fmla="*/ 529 h 544"/>
                <a:gd name="T120" fmla="*/ 0 w 107"/>
                <a:gd name="T121" fmla="*/ 529 h 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
                <a:gd name="T184" fmla="*/ 0 h 544"/>
                <a:gd name="T185" fmla="*/ 107 w 107"/>
                <a:gd name="T186" fmla="*/ 544 h 5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 h="544">
                  <a:moveTo>
                    <a:pt x="0" y="529"/>
                  </a:moveTo>
                  <a:lnTo>
                    <a:pt x="0" y="515"/>
                  </a:lnTo>
                  <a:lnTo>
                    <a:pt x="0" y="501"/>
                  </a:lnTo>
                  <a:lnTo>
                    <a:pt x="15" y="501"/>
                  </a:lnTo>
                  <a:lnTo>
                    <a:pt x="15" y="487"/>
                  </a:lnTo>
                  <a:lnTo>
                    <a:pt x="15" y="472"/>
                  </a:lnTo>
                  <a:lnTo>
                    <a:pt x="15" y="458"/>
                  </a:lnTo>
                  <a:lnTo>
                    <a:pt x="31" y="458"/>
                  </a:lnTo>
                  <a:lnTo>
                    <a:pt x="31" y="444"/>
                  </a:lnTo>
                  <a:lnTo>
                    <a:pt x="31" y="429"/>
                  </a:lnTo>
                  <a:lnTo>
                    <a:pt x="31" y="415"/>
                  </a:lnTo>
                  <a:lnTo>
                    <a:pt x="31" y="401"/>
                  </a:lnTo>
                  <a:lnTo>
                    <a:pt x="31" y="386"/>
                  </a:lnTo>
                  <a:lnTo>
                    <a:pt x="46" y="372"/>
                  </a:lnTo>
                  <a:lnTo>
                    <a:pt x="46" y="358"/>
                  </a:lnTo>
                  <a:lnTo>
                    <a:pt x="46" y="329"/>
                  </a:lnTo>
                  <a:lnTo>
                    <a:pt x="46" y="315"/>
                  </a:lnTo>
                  <a:lnTo>
                    <a:pt x="46" y="300"/>
                  </a:lnTo>
                  <a:lnTo>
                    <a:pt x="61" y="286"/>
                  </a:lnTo>
                  <a:lnTo>
                    <a:pt x="61" y="257"/>
                  </a:lnTo>
                  <a:lnTo>
                    <a:pt x="61" y="243"/>
                  </a:lnTo>
                  <a:lnTo>
                    <a:pt x="61" y="229"/>
                  </a:lnTo>
                  <a:lnTo>
                    <a:pt x="61" y="215"/>
                  </a:lnTo>
                  <a:lnTo>
                    <a:pt x="61" y="186"/>
                  </a:lnTo>
                  <a:lnTo>
                    <a:pt x="61" y="172"/>
                  </a:lnTo>
                  <a:lnTo>
                    <a:pt x="61" y="157"/>
                  </a:lnTo>
                  <a:lnTo>
                    <a:pt x="61" y="143"/>
                  </a:lnTo>
                  <a:lnTo>
                    <a:pt x="61" y="114"/>
                  </a:lnTo>
                  <a:lnTo>
                    <a:pt x="61" y="100"/>
                  </a:lnTo>
                  <a:lnTo>
                    <a:pt x="61" y="86"/>
                  </a:lnTo>
                  <a:lnTo>
                    <a:pt x="61" y="71"/>
                  </a:lnTo>
                  <a:lnTo>
                    <a:pt x="61" y="57"/>
                  </a:lnTo>
                  <a:lnTo>
                    <a:pt x="61" y="43"/>
                  </a:lnTo>
                  <a:lnTo>
                    <a:pt x="76" y="43"/>
                  </a:lnTo>
                  <a:lnTo>
                    <a:pt x="76" y="28"/>
                  </a:lnTo>
                  <a:lnTo>
                    <a:pt x="76" y="14"/>
                  </a:lnTo>
                  <a:lnTo>
                    <a:pt x="91" y="0"/>
                  </a:lnTo>
                  <a:lnTo>
                    <a:pt x="107" y="14"/>
                  </a:lnTo>
                  <a:lnTo>
                    <a:pt x="107" y="28"/>
                  </a:lnTo>
                  <a:lnTo>
                    <a:pt x="107" y="43"/>
                  </a:lnTo>
                  <a:lnTo>
                    <a:pt x="107" y="57"/>
                  </a:lnTo>
                  <a:lnTo>
                    <a:pt x="107" y="71"/>
                  </a:lnTo>
                  <a:lnTo>
                    <a:pt x="107" y="86"/>
                  </a:lnTo>
                  <a:lnTo>
                    <a:pt x="91" y="86"/>
                  </a:lnTo>
                  <a:lnTo>
                    <a:pt x="91" y="100"/>
                  </a:lnTo>
                  <a:lnTo>
                    <a:pt x="91" y="114"/>
                  </a:lnTo>
                  <a:lnTo>
                    <a:pt x="91" y="143"/>
                  </a:lnTo>
                  <a:lnTo>
                    <a:pt x="91" y="157"/>
                  </a:lnTo>
                  <a:lnTo>
                    <a:pt x="91" y="172"/>
                  </a:lnTo>
                  <a:lnTo>
                    <a:pt x="91" y="200"/>
                  </a:lnTo>
                  <a:lnTo>
                    <a:pt x="91" y="215"/>
                  </a:lnTo>
                  <a:lnTo>
                    <a:pt x="91" y="229"/>
                  </a:lnTo>
                  <a:lnTo>
                    <a:pt x="91" y="243"/>
                  </a:lnTo>
                  <a:lnTo>
                    <a:pt x="91" y="272"/>
                  </a:lnTo>
                  <a:lnTo>
                    <a:pt x="91" y="286"/>
                  </a:lnTo>
                  <a:lnTo>
                    <a:pt x="91" y="300"/>
                  </a:lnTo>
                  <a:lnTo>
                    <a:pt x="76" y="315"/>
                  </a:lnTo>
                  <a:lnTo>
                    <a:pt x="76" y="343"/>
                  </a:lnTo>
                  <a:lnTo>
                    <a:pt x="76" y="358"/>
                  </a:lnTo>
                  <a:lnTo>
                    <a:pt x="76" y="372"/>
                  </a:lnTo>
                  <a:lnTo>
                    <a:pt x="61" y="401"/>
                  </a:lnTo>
                  <a:lnTo>
                    <a:pt x="61" y="415"/>
                  </a:lnTo>
                  <a:lnTo>
                    <a:pt x="61" y="429"/>
                  </a:lnTo>
                  <a:lnTo>
                    <a:pt x="61" y="444"/>
                  </a:lnTo>
                  <a:lnTo>
                    <a:pt x="61" y="458"/>
                  </a:lnTo>
                  <a:lnTo>
                    <a:pt x="46" y="458"/>
                  </a:lnTo>
                  <a:lnTo>
                    <a:pt x="46" y="472"/>
                  </a:lnTo>
                  <a:lnTo>
                    <a:pt x="46" y="487"/>
                  </a:lnTo>
                  <a:lnTo>
                    <a:pt x="31" y="501"/>
                  </a:lnTo>
                  <a:lnTo>
                    <a:pt x="31" y="515"/>
                  </a:lnTo>
                  <a:lnTo>
                    <a:pt x="31" y="529"/>
                  </a:lnTo>
                  <a:lnTo>
                    <a:pt x="15" y="529"/>
                  </a:lnTo>
                  <a:lnTo>
                    <a:pt x="15" y="544"/>
                  </a:lnTo>
                  <a:lnTo>
                    <a:pt x="0" y="544"/>
                  </a:lnTo>
                  <a:lnTo>
                    <a:pt x="0" y="529"/>
                  </a:lnTo>
                  <a:close/>
                </a:path>
              </a:pathLst>
            </a:custGeom>
            <a:solidFill>
              <a:srgbClr val="000000"/>
            </a:solidFill>
            <a:ln w="9525">
              <a:noFill/>
              <a:round/>
              <a:headEnd/>
              <a:tailEnd/>
            </a:ln>
          </p:spPr>
          <p:txBody>
            <a:bodyPr/>
            <a:lstStyle/>
            <a:p>
              <a:endParaRPr lang="ru-RU"/>
            </a:p>
          </p:txBody>
        </p:sp>
        <p:sp>
          <p:nvSpPr>
            <p:cNvPr id="47139" name="Freeform 1063"/>
            <p:cNvSpPr>
              <a:spLocks/>
            </p:cNvSpPr>
            <p:nvPr/>
          </p:nvSpPr>
          <p:spPr bwMode="auto">
            <a:xfrm>
              <a:off x="4674" y="913"/>
              <a:ext cx="122" cy="572"/>
            </a:xfrm>
            <a:custGeom>
              <a:avLst/>
              <a:gdLst>
                <a:gd name="T0" fmla="*/ 15 w 122"/>
                <a:gd name="T1" fmla="*/ 544 h 572"/>
                <a:gd name="T2" fmla="*/ 15 w 122"/>
                <a:gd name="T3" fmla="*/ 501 h 572"/>
                <a:gd name="T4" fmla="*/ 15 w 122"/>
                <a:gd name="T5" fmla="*/ 458 h 572"/>
                <a:gd name="T6" fmla="*/ 15 w 122"/>
                <a:gd name="T7" fmla="*/ 415 h 572"/>
                <a:gd name="T8" fmla="*/ 15 w 122"/>
                <a:gd name="T9" fmla="*/ 386 h 572"/>
                <a:gd name="T10" fmla="*/ 15 w 122"/>
                <a:gd name="T11" fmla="*/ 343 h 572"/>
                <a:gd name="T12" fmla="*/ 15 w 122"/>
                <a:gd name="T13" fmla="*/ 300 h 572"/>
                <a:gd name="T14" fmla="*/ 30 w 122"/>
                <a:gd name="T15" fmla="*/ 258 h 572"/>
                <a:gd name="T16" fmla="*/ 30 w 122"/>
                <a:gd name="T17" fmla="*/ 229 h 572"/>
                <a:gd name="T18" fmla="*/ 30 w 122"/>
                <a:gd name="T19" fmla="*/ 229 h 572"/>
                <a:gd name="T20" fmla="*/ 30 w 122"/>
                <a:gd name="T21" fmla="*/ 215 h 572"/>
                <a:gd name="T22" fmla="*/ 30 w 122"/>
                <a:gd name="T23" fmla="*/ 215 h 572"/>
                <a:gd name="T24" fmla="*/ 30 w 122"/>
                <a:gd name="T25" fmla="*/ 200 h 572"/>
                <a:gd name="T26" fmla="*/ 30 w 122"/>
                <a:gd name="T27" fmla="*/ 186 h 572"/>
                <a:gd name="T28" fmla="*/ 30 w 122"/>
                <a:gd name="T29" fmla="*/ 186 h 572"/>
                <a:gd name="T30" fmla="*/ 30 w 122"/>
                <a:gd name="T31" fmla="*/ 172 h 572"/>
                <a:gd name="T32" fmla="*/ 45 w 122"/>
                <a:gd name="T33" fmla="*/ 157 h 572"/>
                <a:gd name="T34" fmla="*/ 45 w 122"/>
                <a:gd name="T35" fmla="*/ 129 h 572"/>
                <a:gd name="T36" fmla="*/ 45 w 122"/>
                <a:gd name="T37" fmla="*/ 114 h 572"/>
                <a:gd name="T38" fmla="*/ 61 w 122"/>
                <a:gd name="T39" fmla="*/ 100 h 572"/>
                <a:gd name="T40" fmla="*/ 61 w 122"/>
                <a:gd name="T41" fmla="*/ 71 h 572"/>
                <a:gd name="T42" fmla="*/ 76 w 122"/>
                <a:gd name="T43" fmla="*/ 57 h 572"/>
                <a:gd name="T44" fmla="*/ 76 w 122"/>
                <a:gd name="T45" fmla="*/ 43 h 572"/>
                <a:gd name="T46" fmla="*/ 91 w 122"/>
                <a:gd name="T47" fmla="*/ 14 h 572"/>
                <a:gd name="T48" fmla="*/ 91 w 122"/>
                <a:gd name="T49" fmla="*/ 0 h 572"/>
                <a:gd name="T50" fmla="*/ 106 w 122"/>
                <a:gd name="T51" fmla="*/ 0 h 572"/>
                <a:gd name="T52" fmla="*/ 106 w 122"/>
                <a:gd name="T53" fmla="*/ 0 h 572"/>
                <a:gd name="T54" fmla="*/ 122 w 122"/>
                <a:gd name="T55" fmla="*/ 0 h 572"/>
                <a:gd name="T56" fmla="*/ 122 w 122"/>
                <a:gd name="T57" fmla="*/ 0 h 572"/>
                <a:gd name="T58" fmla="*/ 122 w 122"/>
                <a:gd name="T59" fmla="*/ 0 h 572"/>
                <a:gd name="T60" fmla="*/ 122 w 122"/>
                <a:gd name="T61" fmla="*/ 14 h 572"/>
                <a:gd name="T62" fmla="*/ 122 w 122"/>
                <a:gd name="T63" fmla="*/ 14 h 572"/>
                <a:gd name="T64" fmla="*/ 122 w 122"/>
                <a:gd name="T65" fmla="*/ 28 h 572"/>
                <a:gd name="T66" fmla="*/ 106 w 122"/>
                <a:gd name="T67" fmla="*/ 43 h 572"/>
                <a:gd name="T68" fmla="*/ 106 w 122"/>
                <a:gd name="T69" fmla="*/ 71 h 572"/>
                <a:gd name="T70" fmla="*/ 91 w 122"/>
                <a:gd name="T71" fmla="*/ 86 h 572"/>
                <a:gd name="T72" fmla="*/ 91 w 122"/>
                <a:gd name="T73" fmla="*/ 100 h 572"/>
                <a:gd name="T74" fmla="*/ 76 w 122"/>
                <a:gd name="T75" fmla="*/ 129 h 572"/>
                <a:gd name="T76" fmla="*/ 76 w 122"/>
                <a:gd name="T77" fmla="*/ 143 h 572"/>
                <a:gd name="T78" fmla="*/ 76 w 122"/>
                <a:gd name="T79" fmla="*/ 172 h 572"/>
                <a:gd name="T80" fmla="*/ 76 w 122"/>
                <a:gd name="T81" fmla="*/ 186 h 572"/>
                <a:gd name="T82" fmla="*/ 61 w 122"/>
                <a:gd name="T83" fmla="*/ 186 h 572"/>
                <a:gd name="T84" fmla="*/ 61 w 122"/>
                <a:gd name="T85" fmla="*/ 200 h 572"/>
                <a:gd name="T86" fmla="*/ 61 w 122"/>
                <a:gd name="T87" fmla="*/ 200 h 572"/>
                <a:gd name="T88" fmla="*/ 61 w 122"/>
                <a:gd name="T89" fmla="*/ 215 h 572"/>
                <a:gd name="T90" fmla="*/ 61 w 122"/>
                <a:gd name="T91" fmla="*/ 215 h 572"/>
                <a:gd name="T92" fmla="*/ 61 w 122"/>
                <a:gd name="T93" fmla="*/ 229 h 572"/>
                <a:gd name="T94" fmla="*/ 61 w 122"/>
                <a:gd name="T95" fmla="*/ 243 h 572"/>
                <a:gd name="T96" fmla="*/ 61 w 122"/>
                <a:gd name="T97" fmla="*/ 258 h 572"/>
                <a:gd name="T98" fmla="*/ 45 w 122"/>
                <a:gd name="T99" fmla="*/ 300 h 572"/>
                <a:gd name="T100" fmla="*/ 45 w 122"/>
                <a:gd name="T101" fmla="*/ 343 h 572"/>
                <a:gd name="T102" fmla="*/ 45 w 122"/>
                <a:gd name="T103" fmla="*/ 386 h 572"/>
                <a:gd name="T104" fmla="*/ 45 w 122"/>
                <a:gd name="T105" fmla="*/ 415 h 572"/>
                <a:gd name="T106" fmla="*/ 45 w 122"/>
                <a:gd name="T107" fmla="*/ 458 h 572"/>
                <a:gd name="T108" fmla="*/ 30 w 122"/>
                <a:gd name="T109" fmla="*/ 501 h 572"/>
                <a:gd name="T110" fmla="*/ 30 w 122"/>
                <a:gd name="T111" fmla="*/ 544 h 572"/>
                <a:gd name="T112" fmla="*/ 30 w 122"/>
                <a:gd name="T113" fmla="*/ 572 h 572"/>
                <a:gd name="T114" fmla="*/ 15 w 122"/>
                <a:gd name="T115" fmla="*/ 572 h 572"/>
                <a:gd name="T116" fmla="*/ 15 w 122"/>
                <a:gd name="T117" fmla="*/ 572 h 572"/>
                <a:gd name="T118" fmla="*/ 0 w 122"/>
                <a:gd name="T119" fmla="*/ 572 h 572"/>
                <a:gd name="T120" fmla="*/ 0 w 122"/>
                <a:gd name="T121" fmla="*/ 558 h 5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572"/>
                <a:gd name="T185" fmla="*/ 122 w 122"/>
                <a:gd name="T186" fmla="*/ 572 h 5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572">
                  <a:moveTo>
                    <a:pt x="0" y="558"/>
                  </a:moveTo>
                  <a:lnTo>
                    <a:pt x="15" y="544"/>
                  </a:lnTo>
                  <a:lnTo>
                    <a:pt x="15" y="515"/>
                  </a:lnTo>
                  <a:lnTo>
                    <a:pt x="15" y="501"/>
                  </a:lnTo>
                  <a:lnTo>
                    <a:pt x="15" y="472"/>
                  </a:lnTo>
                  <a:lnTo>
                    <a:pt x="15" y="458"/>
                  </a:lnTo>
                  <a:lnTo>
                    <a:pt x="15" y="444"/>
                  </a:lnTo>
                  <a:lnTo>
                    <a:pt x="15" y="415"/>
                  </a:lnTo>
                  <a:lnTo>
                    <a:pt x="15" y="401"/>
                  </a:lnTo>
                  <a:lnTo>
                    <a:pt x="15" y="386"/>
                  </a:lnTo>
                  <a:lnTo>
                    <a:pt x="15" y="358"/>
                  </a:lnTo>
                  <a:lnTo>
                    <a:pt x="15" y="343"/>
                  </a:lnTo>
                  <a:lnTo>
                    <a:pt x="15" y="329"/>
                  </a:lnTo>
                  <a:lnTo>
                    <a:pt x="15" y="300"/>
                  </a:lnTo>
                  <a:lnTo>
                    <a:pt x="15" y="286"/>
                  </a:lnTo>
                  <a:lnTo>
                    <a:pt x="30" y="258"/>
                  </a:lnTo>
                  <a:lnTo>
                    <a:pt x="30" y="243"/>
                  </a:lnTo>
                  <a:lnTo>
                    <a:pt x="30" y="229"/>
                  </a:lnTo>
                  <a:lnTo>
                    <a:pt x="30" y="215"/>
                  </a:lnTo>
                  <a:lnTo>
                    <a:pt x="30" y="200"/>
                  </a:lnTo>
                  <a:lnTo>
                    <a:pt x="30" y="186"/>
                  </a:lnTo>
                  <a:lnTo>
                    <a:pt x="30" y="172"/>
                  </a:lnTo>
                  <a:lnTo>
                    <a:pt x="45" y="157"/>
                  </a:lnTo>
                  <a:lnTo>
                    <a:pt x="45" y="143"/>
                  </a:lnTo>
                  <a:lnTo>
                    <a:pt x="45" y="129"/>
                  </a:lnTo>
                  <a:lnTo>
                    <a:pt x="45" y="114"/>
                  </a:lnTo>
                  <a:lnTo>
                    <a:pt x="45" y="100"/>
                  </a:lnTo>
                  <a:lnTo>
                    <a:pt x="61" y="100"/>
                  </a:lnTo>
                  <a:lnTo>
                    <a:pt x="61" y="86"/>
                  </a:lnTo>
                  <a:lnTo>
                    <a:pt x="61" y="71"/>
                  </a:lnTo>
                  <a:lnTo>
                    <a:pt x="76" y="57"/>
                  </a:lnTo>
                  <a:lnTo>
                    <a:pt x="76" y="43"/>
                  </a:lnTo>
                  <a:lnTo>
                    <a:pt x="76" y="28"/>
                  </a:lnTo>
                  <a:lnTo>
                    <a:pt x="91" y="14"/>
                  </a:lnTo>
                  <a:lnTo>
                    <a:pt x="91" y="0"/>
                  </a:lnTo>
                  <a:lnTo>
                    <a:pt x="106" y="0"/>
                  </a:lnTo>
                  <a:lnTo>
                    <a:pt x="122" y="0"/>
                  </a:lnTo>
                  <a:lnTo>
                    <a:pt x="122" y="14"/>
                  </a:lnTo>
                  <a:lnTo>
                    <a:pt x="122" y="28"/>
                  </a:lnTo>
                  <a:lnTo>
                    <a:pt x="122" y="43"/>
                  </a:lnTo>
                  <a:lnTo>
                    <a:pt x="106" y="43"/>
                  </a:lnTo>
                  <a:lnTo>
                    <a:pt x="106" y="57"/>
                  </a:lnTo>
                  <a:lnTo>
                    <a:pt x="106" y="71"/>
                  </a:lnTo>
                  <a:lnTo>
                    <a:pt x="91" y="71"/>
                  </a:lnTo>
                  <a:lnTo>
                    <a:pt x="91" y="86"/>
                  </a:lnTo>
                  <a:lnTo>
                    <a:pt x="91" y="100"/>
                  </a:lnTo>
                  <a:lnTo>
                    <a:pt x="91" y="114"/>
                  </a:lnTo>
                  <a:lnTo>
                    <a:pt x="76" y="129"/>
                  </a:lnTo>
                  <a:lnTo>
                    <a:pt x="76" y="143"/>
                  </a:lnTo>
                  <a:lnTo>
                    <a:pt x="76" y="157"/>
                  </a:lnTo>
                  <a:lnTo>
                    <a:pt x="76" y="172"/>
                  </a:lnTo>
                  <a:lnTo>
                    <a:pt x="76" y="186"/>
                  </a:lnTo>
                  <a:lnTo>
                    <a:pt x="61" y="186"/>
                  </a:lnTo>
                  <a:lnTo>
                    <a:pt x="61" y="200"/>
                  </a:lnTo>
                  <a:lnTo>
                    <a:pt x="61" y="215"/>
                  </a:lnTo>
                  <a:lnTo>
                    <a:pt x="61" y="229"/>
                  </a:lnTo>
                  <a:lnTo>
                    <a:pt x="61" y="243"/>
                  </a:lnTo>
                  <a:lnTo>
                    <a:pt x="61" y="258"/>
                  </a:lnTo>
                  <a:lnTo>
                    <a:pt x="61" y="286"/>
                  </a:lnTo>
                  <a:lnTo>
                    <a:pt x="45" y="300"/>
                  </a:lnTo>
                  <a:lnTo>
                    <a:pt x="45" y="329"/>
                  </a:lnTo>
                  <a:lnTo>
                    <a:pt x="45" y="343"/>
                  </a:lnTo>
                  <a:lnTo>
                    <a:pt x="45" y="372"/>
                  </a:lnTo>
                  <a:lnTo>
                    <a:pt x="45" y="386"/>
                  </a:lnTo>
                  <a:lnTo>
                    <a:pt x="45" y="401"/>
                  </a:lnTo>
                  <a:lnTo>
                    <a:pt x="45" y="415"/>
                  </a:lnTo>
                  <a:lnTo>
                    <a:pt x="45" y="444"/>
                  </a:lnTo>
                  <a:lnTo>
                    <a:pt x="45" y="458"/>
                  </a:lnTo>
                  <a:lnTo>
                    <a:pt x="30" y="487"/>
                  </a:lnTo>
                  <a:lnTo>
                    <a:pt x="30" y="501"/>
                  </a:lnTo>
                  <a:lnTo>
                    <a:pt x="30" y="515"/>
                  </a:lnTo>
                  <a:lnTo>
                    <a:pt x="30" y="544"/>
                  </a:lnTo>
                  <a:lnTo>
                    <a:pt x="30" y="572"/>
                  </a:lnTo>
                  <a:lnTo>
                    <a:pt x="15" y="572"/>
                  </a:lnTo>
                  <a:lnTo>
                    <a:pt x="0" y="572"/>
                  </a:lnTo>
                  <a:lnTo>
                    <a:pt x="0" y="558"/>
                  </a:lnTo>
                  <a:close/>
                </a:path>
              </a:pathLst>
            </a:custGeom>
            <a:solidFill>
              <a:srgbClr val="000000"/>
            </a:solidFill>
            <a:ln w="9525">
              <a:noFill/>
              <a:round/>
              <a:headEnd/>
              <a:tailEnd/>
            </a:ln>
          </p:spPr>
          <p:txBody>
            <a:bodyPr/>
            <a:lstStyle/>
            <a:p>
              <a:endParaRPr lang="ru-RU"/>
            </a:p>
          </p:txBody>
        </p:sp>
        <p:sp>
          <p:nvSpPr>
            <p:cNvPr id="47140" name="Freeform 1064"/>
            <p:cNvSpPr>
              <a:spLocks/>
            </p:cNvSpPr>
            <p:nvPr/>
          </p:nvSpPr>
          <p:spPr bwMode="auto">
            <a:xfrm>
              <a:off x="4628" y="870"/>
              <a:ext cx="91" cy="114"/>
            </a:xfrm>
            <a:custGeom>
              <a:avLst/>
              <a:gdLst>
                <a:gd name="T0" fmla="*/ 61 w 91"/>
                <a:gd name="T1" fmla="*/ 114 h 114"/>
                <a:gd name="T2" fmla="*/ 61 w 91"/>
                <a:gd name="T3" fmla="*/ 100 h 114"/>
                <a:gd name="T4" fmla="*/ 61 w 91"/>
                <a:gd name="T5" fmla="*/ 100 h 114"/>
                <a:gd name="T6" fmla="*/ 61 w 91"/>
                <a:gd name="T7" fmla="*/ 86 h 114"/>
                <a:gd name="T8" fmla="*/ 61 w 91"/>
                <a:gd name="T9" fmla="*/ 86 h 114"/>
                <a:gd name="T10" fmla="*/ 46 w 91"/>
                <a:gd name="T11" fmla="*/ 71 h 114"/>
                <a:gd name="T12" fmla="*/ 46 w 91"/>
                <a:gd name="T13" fmla="*/ 71 h 114"/>
                <a:gd name="T14" fmla="*/ 46 w 91"/>
                <a:gd name="T15" fmla="*/ 71 h 114"/>
                <a:gd name="T16" fmla="*/ 46 w 91"/>
                <a:gd name="T17" fmla="*/ 57 h 114"/>
                <a:gd name="T18" fmla="*/ 31 w 91"/>
                <a:gd name="T19" fmla="*/ 57 h 114"/>
                <a:gd name="T20" fmla="*/ 31 w 91"/>
                <a:gd name="T21" fmla="*/ 57 h 114"/>
                <a:gd name="T22" fmla="*/ 31 w 91"/>
                <a:gd name="T23" fmla="*/ 43 h 114"/>
                <a:gd name="T24" fmla="*/ 31 w 91"/>
                <a:gd name="T25" fmla="*/ 43 h 114"/>
                <a:gd name="T26" fmla="*/ 15 w 91"/>
                <a:gd name="T27" fmla="*/ 43 h 114"/>
                <a:gd name="T28" fmla="*/ 15 w 91"/>
                <a:gd name="T29" fmla="*/ 29 h 114"/>
                <a:gd name="T30" fmla="*/ 15 w 91"/>
                <a:gd name="T31" fmla="*/ 29 h 114"/>
                <a:gd name="T32" fmla="*/ 15 w 91"/>
                <a:gd name="T33" fmla="*/ 29 h 114"/>
                <a:gd name="T34" fmla="*/ 0 w 91"/>
                <a:gd name="T35" fmla="*/ 14 h 114"/>
                <a:gd name="T36" fmla="*/ 0 w 91"/>
                <a:gd name="T37" fmla="*/ 14 h 114"/>
                <a:gd name="T38" fmla="*/ 0 w 91"/>
                <a:gd name="T39" fmla="*/ 14 h 114"/>
                <a:gd name="T40" fmla="*/ 0 w 91"/>
                <a:gd name="T41" fmla="*/ 14 h 114"/>
                <a:gd name="T42" fmla="*/ 15 w 91"/>
                <a:gd name="T43" fmla="*/ 14 h 114"/>
                <a:gd name="T44" fmla="*/ 15 w 91"/>
                <a:gd name="T45" fmla="*/ 0 h 114"/>
                <a:gd name="T46" fmla="*/ 15 w 91"/>
                <a:gd name="T47" fmla="*/ 0 h 114"/>
                <a:gd name="T48" fmla="*/ 15 w 91"/>
                <a:gd name="T49" fmla="*/ 0 h 114"/>
                <a:gd name="T50" fmla="*/ 15 w 91"/>
                <a:gd name="T51" fmla="*/ 0 h 114"/>
                <a:gd name="T52" fmla="*/ 31 w 91"/>
                <a:gd name="T53" fmla="*/ 0 h 114"/>
                <a:gd name="T54" fmla="*/ 31 w 91"/>
                <a:gd name="T55" fmla="*/ 0 h 114"/>
                <a:gd name="T56" fmla="*/ 31 w 91"/>
                <a:gd name="T57" fmla="*/ 0 h 114"/>
                <a:gd name="T58" fmla="*/ 31 w 91"/>
                <a:gd name="T59" fmla="*/ 0 h 114"/>
                <a:gd name="T60" fmla="*/ 31 w 91"/>
                <a:gd name="T61" fmla="*/ 14 h 114"/>
                <a:gd name="T62" fmla="*/ 46 w 91"/>
                <a:gd name="T63" fmla="*/ 14 h 114"/>
                <a:gd name="T64" fmla="*/ 46 w 91"/>
                <a:gd name="T65" fmla="*/ 14 h 114"/>
                <a:gd name="T66" fmla="*/ 46 w 91"/>
                <a:gd name="T67" fmla="*/ 29 h 114"/>
                <a:gd name="T68" fmla="*/ 46 w 91"/>
                <a:gd name="T69" fmla="*/ 29 h 114"/>
                <a:gd name="T70" fmla="*/ 46 w 91"/>
                <a:gd name="T71" fmla="*/ 43 h 114"/>
                <a:gd name="T72" fmla="*/ 61 w 91"/>
                <a:gd name="T73" fmla="*/ 43 h 114"/>
                <a:gd name="T74" fmla="*/ 61 w 91"/>
                <a:gd name="T75" fmla="*/ 43 h 114"/>
                <a:gd name="T76" fmla="*/ 61 w 91"/>
                <a:gd name="T77" fmla="*/ 57 h 114"/>
                <a:gd name="T78" fmla="*/ 61 w 91"/>
                <a:gd name="T79" fmla="*/ 57 h 114"/>
                <a:gd name="T80" fmla="*/ 61 w 91"/>
                <a:gd name="T81" fmla="*/ 57 h 114"/>
                <a:gd name="T82" fmla="*/ 76 w 91"/>
                <a:gd name="T83" fmla="*/ 71 h 114"/>
                <a:gd name="T84" fmla="*/ 76 w 91"/>
                <a:gd name="T85" fmla="*/ 71 h 114"/>
                <a:gd name="T86" fmla="*/ 76 w 91"/>
                <a:gd name="T87" fmla="*/ 86 h 114"/>
                <a:gd name="T88" fmla="*/ 76 w 91"/>
                <a:gd name="T89" fmla="*/ 86 h 114"/>
                <a:gd name="T90" fmla="*/ 76 w 91"/>
                <a:gd name="T91" fmla="*/ 86 h 114"/>
                <a:gd name="T92" fmla="*/ 91 w 91"/>
                <a:gd name="T93" fmla="*/ 100 h 114"/>
                <a:gd name="T94" fmla="*/ 91 w 91"/>
                <a:gd name="T95" fmla="*/ 100 h 114"/>
                <a:gd name="T96" fmla="*/ 91 w 91"/>
                <a:gd name="T97" fmla="*/ 100 h 114"/>
                <a:gd name="T98" fmla="*/ 91 w 91"/>
                <a:gd name="T99" fmla="*/ 114 h 114"/>
                <a:gd name="T100" fmla="*/ 76 w 91"/>
                <a:gd name="T101" fmla="*/ 114 h 114"/>
                <a:gd name="T102" fmla="*/ 76 w 91"/>
                <a:gd name="T103" fmla="*/ 114 h 114"/>
                <a:gd name="T104" fmla="*/ 76 w 91"/>
                <a:gd name="T105" fmla="*/ 114 h 114"/>
                <a:gd name="T106" fmla="*/ 76 w 91"/>
                <a:gd name="T107" fmla="*/ 114 h 114"/>
                <a:gd name="T108" fmla="*/ 61 w 91"/>
                <a:gd name="T109" fmla="*/ 114 h 114"/>
                <a:gd name="T110" fmla="*/ 61 w 91"/>
                <a:gd name="T111" fmla="*/ 114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
                <a:gd name="T169" fmla="*/ 0 h 114"/>
                <a:gd name="T170" fmla="*/ 91 w 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 h="114">
                  <a:moveTo>
                    <a:pt x="61" y="114"/>
                  </a:moveTo>
                  <a:lnTo>
                    <a:pt x="61" y="100"/>
                  </a:lnTo>
                  <a:lnTo>
                    <a:pt x="61" y="86"/>
                  </a:lnTo>
                  <a:lnTo>
                    <a:pt x="46" y="71"/>
                  </a:lnTo>
                  <a:lnTo>
                    <a:pt x="46" y="57"/>
                  </a:lnTo>
                  <a:lnTo>
                    <a:pt x="31" y="57"/>
                  </a:lnTo>
                  <a:lnTo>
                    <a:pt x="31" y="43"/>
                  </a:lnTo>
                  <a:lnTo>
                    <a:pt x="15" y="43"/>
                  </a:lnTo>
                  <a:lnTo>
                    <a:pt x="15" y="29"/>
                  </a:lnTo>
                  <a:lnTo>
                    <a:pt x="0" y="14"/>
                  </a:lnTo>
                  <a:lnTo>
                    <a:pt x="15" y="14"/>
                  </a:lnTo>
                  <a:lnTo>
                    <a:pt x="15" y="0"/>
                  </a:lnTo>
                  <a:lnTo>
                    <a:pt x="31" y="0"/>
                  </a:lnTo>
                  <a:lnTo>
                    <a:pt x="31" y="14"/>
                  </a:lnTo>
                  <a:lnTo>
                    <a:pt x="46" y="14"/>
                  </a:lnTo>
                  <a:lnTo>
                    <a:pt x="46" y="29"/>
                  </a:lnTo>
                  <a:lnTo>
                    <a:pt x="46" y="43"/>
                  </a:lnTo>
                  <a:lnTo>
                    <a:pt x="61" y="43"/>
                  </a:lnTo>
                  <a:lnTo>
                    <a:pt x="61" y="57"/>
                  </a:lnTo>
                  <a:lnTo>
                    <a:pt x="76" y="71"/>
                  </a:lnTo>
                  <a:lnTo>
                    <a:pt x="76" y="86"/>
                  </a:lnTo>
                  <a:lnTo>
                    <a:pt x="91" y="100"/>
                  </a:lnTo>
                  <a:lnTo>
                    <a:pt x="91" y="114"/>
                  </a:lnTo>
                  <a:lnTo>
                    <a:pt x="76" y="114"/>
                  </a:lnTo>
                  <a:lnTo>
                    <a:pt x="61" y="114"/>
                  </a:lnTo>
                  <a:close/>
                </a:path>
              </a:pathLst>
            </a:custGeom>
            <a:solidFill>
              <a:srgbClr val="000000"/>
            </a:solidFill>
            <a:ln w="9525">
              <a:noFill/>
              <a:round/>
              <a:headEnd/>
              <a:tailEnd/>
            </a:ln>
          </p:spPr>
          <p:txBody>
            <a:bodyPr/>
            <a:lstStyle/>
            <a:p>
              <a:endParaRPr lang="ru-RU"/>
            </a:p>
          </p:txBody>
        </p:sp>
        <p:sp>
          <p:nvSpPr>
            <p:cNvPr id="47141" name="Freeform 1065"/>
            <p:cNvSpPr>
              <a:spLocks/>
            </p:cNvSpPr>
            <p:nvPr/>
          </p:nvSpPr>
          <p:spPr bwMode="auto">
            <a:xfrm>
              <a:off x="4719" y="813"/>
              <a:ext cx="31" cy="171"/>
            </a:xfrm>
            <a:custGeom>
              <a:avLst/>
              <a:gdLst>
                <a:gd name="T0" fmla="*/ 0 w 31"/>
                <a:gd name="T1" fmla="*/ 171 h 171"/>
                <a:gd name="T2" fmla="*/ 0 w 31"/>
                <a:gd name="T3" fmla="*/ 157 h 171"/>
                <a:gd name="T4" fmla="*/ 0 w 31"/>
                <a:gd name="T5" fmla="*/ 143 h 171"/>
                <a:gd name="T6" fmla="*/ 0 w 31"/>
                <a:gd name="T7" fmla="*/ 128 h 171"/>
                <a:gd name="T8" fmla="*/ 0 w 31"/>
                <a:gd name="T9" fmla="*/ 128 h 171"/>
                <a:gd name="T10" fmla="*/ 0 w 31"/>
                <a:gd name="T11" fmla="*/ 114 h 171"/>
                <a:gd name="T12" fmla="*/ 16 w 31"/>
                <a:gd name="T13" fmla="*/ 100 h 171"/>
                <a:gd name="T14" fmla="*/ 16 w 31"/>
                <a:gd name="T15" fmla="*/ 100 h 171"/>
                <a:gd name="T16" fmla="*/ 16 w 31"/>
                <a:gd name="T17" fmla="*/ 86 h 171"/>
                <a:gd name="T18" fmla="*/ 16 w 31"/>
                <a:gd name="T19" fmla="*/ 71 h 171"/>
                <a:gd name="T20" fmla="*/ 16 w 31"/>
                <a:gd name="T21" fmla="*/ 71 h 171"/>
                <a:gd name="T22" fmla="*/ 16 w 31"/>
                <a:gd name="T23" fmla="*/ 57 h 171"/>
                <a:gd name="T24" fmla="*/ 16 w 31"/>
                <a:gd name="T25" fmla="*/ 43 h 171"/>
                <a:gd name="T26" fmla="*/ 16 w 31"/>
                <a:gd name="T27" fmla="*/ 43 h 171"/>
                <a:gd name="T28" fmla="*/ 16 w 31"/>
                <a:gd name="T29" fmla="*/ 28 h 171"/>
                <a:gd name="T30" fmla="*/ 16 w 31"/>
                <a:gd name="T31" fmla="*/ 14 h 171"/>
                <a:gd name="T32" fmla="*/ 16 w 31"/>
                <a:gd name="T33" fmla="*/ 0 h 171"/>
                <a:gd name="T34" fmla="*/ 16 w 31"/>
                <a:gd name="T35" fmla="*/ 0 h 171"/>
                <a:gd name="T36" fmla="*/ 16 w 31"/>
                <a:gd name="T37" fmla="*/ 0 h 171"/>
                <a:gd name="T38" fmla="*/ 16 w 31"/>
                <a:gd name="T39" fmla="*/ 0 h 171"/>
                <a:gd name="T40" fmla="*/ 16 w 31"/>
                <a:gd name="T41" fmla="*/ 0 h 171"/>
                <a:gd name="T42" fmla="*/ 16 w 31"/>
                <a:gd name="T43" fmla="*/ 0 h 171"/>
                <a:gd name="T44" fmla="*/ 31 w 31"/>
                <a:gd name="T45" fmla="*/ 0 h 171"/>
                <a:gd name="T46" fmla="*/ 31 w 31"/>
                <a:gd name="T47" fmla="*/ 0 h 171"/>
                <a:gd name="T48" fmla="*/ 31 w 31"/>
                <a:gd name="T49" fmla="*/ 0 h 171"/>
                <a:gd name="T50" fmla="*/ 31 w 31"/>
                <a:gd name="T51" fmla="*/ 14 h 171"/>
                <a:gd name="T52" fmla="*/ 31 w 31"/>
                <a:gd name="T53" fmla="*/ 28 h 171"/>
                <a:gd name="T54" fmla="*/ 31 w 31"/>
                <a:gd name="T55" fmla="*/ 43 h 171"/>
                <a:gd name="T56" fmla="*/ 31 w 31"/>
                <a:gd name="T57" fmla="*/ 43 h 171"/>
                <a:gd name="T58" fmla="*/ 31 w 31"/>
                <a:gd name="T59" fmla="*/ 57 h 171"/>
                <a:gd name="T60" fmla="*/ 31 w 31"/>
                <a:gd name="T61" fmla="*/ 71 h 171"/>
                <a:gd name="T62" fmla="*/ 31 w 31"/>
                <a:gd name="T63" fmla="*/ 71 h 171"/>
                <a:gd name="T64" fmla="*/ 31 w 31"/>
                <a:gd name="T65" fmla="*/ 86 h 171"/>
                <a:gd name="T66" fmla="*/ 31 w 31"/>
                <a:gd name="T67" fmla="*/ 100 h 171"/>
                <a:gd name="T68" fmla="*/ 31 w 31"/>
                <a:gd name="T69" fmla="*/ 100 h 171"/>
                <a:gd name="T70" fmla="*/ 16 w 31"/>
                <a:gd name="T71" fmla="*/ 114 h 171"/>
                <a:gd name="T72" fmla="*/ 16 w 31"/>
                <a:gd name="T73" fmla="*/ 128 h 171"/>
                <a:gd name="T74" fmla="*/ 16 w 31"/>
                <a:gd name="T75" fmla="*/ 128 h 171"/>
                <a:gd name="T76" fmla="*/ 16 w 31"/>
                <a:gd name="T77" fmla="*/ 143 h 171"/>
                <a:gd name="T78" fmla="*/ 16 w 31"/>
                <a:gd name="T79" fmla="*/ 157 h 171"/>
                <a:gd name="T80" fmla="*/ 16 w 31"/>
                <a:gd name="T81" fmla="*/ 171 h 171"/>
                <a:gd name="T82" fmla="*/ 16 w 31"/>
                <a:gd name="T83" fmla="*/ 171 h 171"/>
                <a:gd name="T84" fmla="*/ 16 w 31"/>
                <a:gd name="T85" fmla="*/ 171 h 171"/>
                <a:gd name="T86" fmla="*/ 16 w 31"/>
                <a:gd name="T87" fmla="*/ 171 h 171"/>
                <a:gd name="T88" fmla="*/ 0 w 31"/>
                <a:gd name="T89" fmla="*/ 171 h 171"/>
                <a:gd name="T90" fmla="*/ 0 w 31"/>
                <a:gd name="T91" fmla="*/ 171 h 171"/>
                <a:gd name="T92" fmla="*/ 0 w 31"/>
                <a:gd name="T93" fmla="*/ 171 h 171"/>
                <a:gd name="T94" fmla="*/ 0 w 31"/>
                <a:gd name="T95" fmla="*/ 171 h 171"/>
                <a:gd name="T96" fmla="*/ 0 w 31"/>
                <a:gd name="T97" fmla="*/ 171 h 171"/>
                <a:gd name="T98" fmla="*/ 0 w 31"/>
                <a:gd name="T99" fmla="*/ 171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
                <a:gd name="T151" fmla="*/ 0 h 171"/>
                <a:gd name="T152" fmla="*/ 31 w 31"/>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 h="171">
                  <a:moveTo>
                    <a:pt x="0" y="171"/>
                  </a:moveTo>
                  <a:lnTo>
                    <a:pt x="0" y="157"/>
                  </a:lnTo>
                  <a:lnTo>
                    <a:pt x="0" y="143"/>
                  </a:lnTo>
                  <a:lnTo>
                    <a:pt x="0" y="128"/>
                  </a:lnTo>
                  <a:lnTo>
                    <a:pt x="0" y="114"/>
                  </a:lnTo>
                  <a:lnTo>
                    <a:pt x="16" y="100"/>
                  </a:lnTo>
                  <a:lnTo>
                    <a:pt x="16" y="86"/>
                  </a:lnTo>
                  <a:lnTo>
                    <a:pt x="16" y="71"/>
                  </a:lnTo>
                  <a:lnTo>
                    <a:pt x="16" y="57"/>
                  </a:lnTo>
                  <a:lnTo>
                    <a:pt x="16" y="43"/>
                  </a:lnTo>
                  <a:lnTo>
                    <a:pt x="16" y="28"/>
                  </a:lnTo>
                  <a:lnTo>
                    <a:pt x="16" y="14"/>
                  </a:lnTo>
                  <a:lnTo>
                    <a:pt x="16" y="0"/>
                  </a:lnTo>
                  <a:lnTo>
                    <a:pt x="31" y="0"/>
                  </a:lnTo>
                  <a:lnTo>
                    <a:pt x="31" y="14"/>
                  </a:lnTo>
                  <a:lnTo>
                    <a:pt x="31" y="28"/>
                  </a:lnTo>
                  <a:lnTo>
                    <a:pt x="31" y="43"/>
                  </a:lnTo>
                  <a:lnTo>
                    <a:pt x="31" y="57"/>
                  </a:lnTo>
                  <a:lnTo>
                    <a:pt x="31" y="71"/>
                  </a:lnTo>
                  <a:lnTo>
                    <a:pt x="31" y="86"/>
                  </a:lnTo>
                  <a:lnTo>
                    <a:pt x="31" y="100"/>
                  </a:lnTo>
                  <a:lnTo>
                    <a:pt x="16" y="114"/>
                  </a:lnTo>
                  <a:lnTo>
                    <a:pt x="16" y="128"/>
                  </a:lnTo>
                  <a:lnTo>
                    <a:pt x="16" y="143"/>
                  </a:lnTo>
                  <a:lnTo>
                    <a:pt x="16" y="157"/>
                  </a:lnTo>
                  <a:lnTo>
                    <a:pt x="16" y="171"/>
                  </a:lnTo>
                  <a:lnTo>
                    <a:pt x="0" y="171"/>
                  </a:lnTo>
                  <a:close/>
                </a:path>
              </a:pathLst>
            </a:custGeom>
            <a:solidFill>
              <a:srgbClr val="000000"/>
            </a:solidFill>
            <a:ln w="9525">
              <a:noFill/>
              <a:round/>
              <a:headEnd/>
              <a:tailEnd/>
            </a:ln>
          </p:spPr>
          <p:txBody>
            <a:bodyPr/>
            <a:lstStyle/>
            <a:p>
              <a:endParaRPr lang="ru-RU"/>
            </a:p>
          </p:txBody>
        </p:sp>
        <p:sp>
          <p:nvSpPr>
            <p:cNvPr id="47142" name="Freeform 1066"/>
            <p:cNvSpPr>
              <a:spLocks/>
            </p:cNvSpPr>
            <p:nvPr/>
          </p:nvSpPr>
          <p:spPr bwMode="auto">
            <a:xfrm>
              <a:off x="4735" y="899"/>
              <a:ext cx="152" cy="100"/>
            </a:xfrm>
            <a:custGeom>
              <a:avLst/>
              <a:gdLst>
                <a:gd name="T0" fmla="*/ 0 w 152"/>
                <a:gd name="T1" fmla="*/ 85 h 100"/>
                <a:gd name="T2" fmla="*/ 15 w 152"/>
                <a:gd name="T3" fmla="*/ 85 h 100"/>
                <a:gd name="T4" fmla="*/ 15 w 152"/>
                <a:gd name="T5" fmla="*/ 71 h 100"/>
                <a:gd name="T6" fmla="*/ 30 w 152"/>
                <a:gd name="T7" fmla="*/ 71 h 100"/>
                <a:gd name="T8" fmla="*/ 45 w 152"/>
                <a:gd name="T9" fmla="*/ 57 h 100"/>
                <a:gd name="T10" fmla="*/ 45 w 152"/>
                <a:gd name="T11" fmla="*/ 57 h 100"/>
                <a:gd name="T12" fmla="*/ 45 w 152"/>
                <a:gd name="T13" fmla="*/ 42 h 100"/>
                <a:gd name="T14" fmla="*/ 61 w 152"/>
                <a:gd name="T15" fmla="*/ 42 h 100"/>
                <a:gd name="T16" fmla="*/ 76 w 152"/>
                <a:gd name="T17" fmla="*/ 42 h 100"/>
                <a:gd name="T18" fmla="*/ 76 w 152"/>
                <a:gd name="T19" fmla="*/ 28 h 100"/>
                <a:gd name="T20" fmla="*/ 91 w 152"/>
                <a:gd name="T21" fmla="*/ 28 h 100"/>
                <a:gd name="T22" fmla="*/ 91 w 152"/>
                <a:gd name="T23" fmla="*/ 28 h 100"/>
                <a:gd name="T24" fmla="*/ 106 w 152"/>
                <a:gd name="T25" fmla="*/ 14 h 100"/>
                <a:gd name="T26" fmla="*/ 106 w 152"/>
                <a:gd name="T27" fmla="*/ 14 h 100"/>
                <a:gd name="T28" fmla="*/ 122 w 152"/>
                <a:gd name="T29" fmla="*/ 0 h 100"/>
                <a:gd name="T30" fmla="*/ 122 w 152"/>
                <a:gd name="T31" fmla="*/ 0 h 100"/>
                <a:gd name="T32" fmla="*/ 137 w 152"/>
                <a:gd name="T33" fmla="*/ 0 h 100"/>
                <a:gd name="T34" fmla="*/ 137 w 152"/>
                <a:gd name="T35" fmla="*/ 0 h 100"/>
                <a:gd name="T36" fmla="*/ 152 w 152"/>
                <a:gd name="T37" fmla="*/ 0 h 100"/>
                <a:gd name="T38" fmla="*/ 152 w 152"/>
                <a:gd name="T39" fmla="*/ 0 h 100"/>
                <a:gd name="T40" fmla="*/ 152 w 152"/>
                <a:gd name="T41" fmla="*/ 0 h 100"/>
                <a:gd name="T42" fmla="*/ 152 w 152"/>
                <a:gd name="T43" fmla="*/ 0 h 100"/>
                <a:gd name="T44" fmla="*/ 152 w 152"/>
                <a:gd name="T45" fmla="*/ 0 h 100"/>
                <a:gd name="T46" fmla="*/ 152 w 152"/>
                <a:gd name="T47" fmla="*/ 14 h 100"/>
                <a:gd name="T48" fmla="*/ 152 w 152"/>
                <a:gd name="T49" fmla="*/ 14 h 100"/>
                <a:gd name="T50" fmla="*/ 137 w 152"/>
                <a:gd name="T51" fmla="*/ 14 h 100"/>
                <a:gd name="T52" fmla="*/ 122 w 152"/>
                <a:gd name="T53" fmla="*/ 28 h 100"/>
                <a:gd name="T54" fmla="*/ 122 w 152"/>
                <a:gd name="T55" fmla="*/ 28 h 100"/>
                <a:gd name="T56" fmla="*/ 106 w 152"/>
                <a:gd name="T57" fmla="*/ 28 h 100"/>
                <a:gd name="T58" fmla="*/ 106 w 152"/>
                <a:gd name="T59" fmla="*/ 42 h 100"/>
                <a:gd name="T60" fmla="*/ 91 w 152"/>
                <a:gd name="T61" fmla="*/ 42 h 100"/>
                <a:gd name="T62" fmla="*/ 91 w 152"/>
                <a:gd name="T63" fmla="*/ 42 h 100"/>
                <a:gd name="T64" fmla="*/ 76 w 152"/>
                <a:gd name="T65" fmla="*/ 57 h 100"/>
                <a:gd name="T66" fmla="*/ 76 w 152"/>
                <a:gd name="T67" fmla="*/ 57 h 100"/>
                <a:gd name="T68" fmla="*/ 61 w 152"/>
                <a:gd name="T69" fmla="*/ 57 h 100"/>
                <a:gd name="T70" fmla="*/ 61 w 152"/>
                <a:gd name="T71" fmla="*/ 71 h 100"/>
                <a:gd name="T72" fmla="*/ 45 w 152"/>
                <a:gd name="T73" fmla="*/ 71 h 100"/>
                <a:gd name="T74" fmla="*/ 45 w 152"/>
                <a:gd name="T75" fmla="*/ 71 h 100"/>
                <a:gd name="T76" fmla="*/ 30 w 152"/>
                <a:gd name="T77" fmla="*/ 85 h 100"/>
                <a:gd name="T78" fmla="*/ 30 w 152"/>
                <a:gd name="T79" fmla="*/ 85 h 100"/>
                <a:gd name="T80" fmla="*/ 15 w 152"/>
                <a:gd name="T81" fmla="*/ 100 h 100"/>
                <a:gd name="T82" fmla="*/ 15 w 152"/>
                <a:gd name="T83" fmla="*/ 100 h 100"/>
                <a:gd name="T84" fmla="*/ 15 w 152"/>
                <a:gd name="T85" fmla="*/ 100 h 100"/>
                <a:gd name="T86" fmla="*/ 0 w 152"/>
                <a:gd name="T87" fmla="*/ 100 h 100"/>
                <a:gd name="T88" fmla="*/ 0 w 152"/>
                <a:gd name="T89" fmla="*/ 100 h 100"/>
                <a:gd name="T90" fmla="*/ 0 w 152"/>
                <a:gd name="T91" fmla="*/ 100 h 100"/>
                <a:gd name="T92" fmla="*/ 0 w 152"/>
                <a:gd name="T93" fmla="*/ 85 h 100"/>
                <a:gd name="T94" fmla="*/ 0 w 152"/>
                <a:gd name="T95" fmla="*/ 85 h 100"/>
                <a:gd name="T96" fmla="*/ 0 w 152"/>
                <a:gd name="T97" fmla="*/ 85 h 100"/>
                <a:gd name="T98" fmla="*/ 0 w 152"/>
                <a:gd name="T99" fmla="*/ 85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
                <a:gd name="T151" fmla="*/ 0 h 100"/>
                <a:gd name="T152" fmla="*/ 152 w 152"/>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 h="100">
                  <a:moveTo>
                    <a:pt x="0" y="85"/>
                  </a:moveTo>
                  <a:lnTo>
                    <a:pt x="15" y="85"/>
                  </a:lnTo>
                  <a:lnTo>
                    <a:pt x="15" y="71"/>
                  </a:lnTo>
                  <a:lnTo>
                    <a:pt x="30" y="71"/>
                  </a:lnTo>
                  <a:lnTo>
                    <a:pt x="45" y="57"/>
                  </a:lnTo>
                  <a:lnTo>
                    <a:pt x="45" y="42"/>
                  </a:lnTo>
                  <a:lnTo>
                    <a:pt x="61" y="42"/>
                  </a:lnTo>
                  <a:lnTo>
                    <a:pt x="76" y="42"/>
                  </a:lnTo>
                  <a:lnTo>
                    <a:pt x="76" y="28"/>
                  </a:lnTo>
                  <a:lnTo>
                    <a:pt x="91" y="28"/>
                  </a:lnTo>
                  <a:lnTo>
                    <a:pt x="106" y="14"/>
                  </a:lnTo>
                  <a:lnTo>
                    <a:pt x="122" y="0"/>
                  </a:lnTo>
                  <a:lnTo>
                    <a:pt x="137" y="0"/>
                  </a:lnTo>
                  <a:lnTo>
                    <a:pt x="152" y="0"/>
                  </a:lnTo>
                  <a:lnTo>
                    <a:pt x="152" y="14"/>
                  </a:lnTo>
                  <a:lnTo>
                    <a:pt x="137" y="14"/>
                  </a:lnTo>
                  <a:lnTo>
                    <a:pt x="122" y="28"/>
                  </a:lnTo>
                  <a:lnTo>
                    <a:pt x="106" y="28"/>
                  </a:lnTo>
                  <a:lnTo>
                    <a:pt x="106" y="42"/>
                  </a:lnTo>
                  <a:lnTo>
                    <a:pt x="91" y="42"/>
                  </a:lnTo>
                  <a:lnTo>
                    <a:pt x="76" y="57"/>
                  </a:lnTo>
                  <a:lnTo>
                    <a:pt x="61" y="57"/>
                  </a:lnTo>
                  <a:lnTo>
                    <a:pt x="61" y="71"/>
                  </a:lnTo>
                  <a:lnTo>
                    <a:pt x="45" y="71"/>
                  </a:lnTo>
                  <a:lnTo>
                    <a:pt x="30" y="85"/>
                  </a:lnTo>
                  <a:lnTo>
                    <a:pt x="15" y="100"/>
                  </a:lnTo>
                  <a:lnTo>
                    <a:pt x="0" y="100"/>
                  </a:lnTo>
                  <a:lnTo>
                    <a:pt x="0" y="85"/>
                  </a:lnTo>
                  <a:close/>
                </a:path>
              </a:pathLst>
            </a:custGeom>
            <a:solidFill>
              <a:srgbClr val="000000"/>
            </a:solidFill>
            <a:ln w="9525">
              <a:noFill/>
              <a:round/>
              <a:headEnd/>
              <a:tailEnd/>
            </a:ln>
          </p:spPr>
          <p:txBody>
            <a:bodyPr/>
            <a:lstStyle/>
            <a:p>
              <a:endParaRPr lang="ru-RU"/>
            </a:p>
          </p:txBody>
        </p:sp>
        <p:sp>
          <p:nvSpPr>
            <p:cNvPr id="47143" name="Freeform 1067"/>
            <p:cNvSpPr>
              <a:spLocks/>
            </p:cNvSpPr>
            <p:nvPr/>
          </p:nvSpPr>
          <p:spPr bwMode="auto">
            <a:xfrm>
              <a:off x="4598" y="784"/>
              <a:ext cx="365" cy="172"/>
            </a:xfrm>
            <a:custGeom>
              <a:avLst/>
              <a:gdLst>
                <a:gd name="T0" fmla="*/ 0 w 365"/>
                <a:gd name="T1" fmla="*/ 115 h 172"/>
                <a:gd name="T2" fmla="*/ 0 w 365"/>
                <a:gd name="T3" fmla="*/ 100 h 172"/>
                <a:gd name="T4" fmla="*/ 0 w 365"/>
                <a:gd name="T5" fmla="*/ 72 h 172"/>
                <a:gd name="T6" fmla="*/ 15 w 365"/>
                <a:gd name="T7" fmla="*/ 57 h 172"/>
                <a:gd name="T8" fmla="*/ 30 w 365"/>
                <a:gd name="T9" fmla="*/ 43 h 172"/>
                <a:gd name="T10" fmla="*/ 30 w 365"/>
                <a:gd name="T11" fmla="*/ 29 h 172"/>
                <a:gd name="T12" fmla="*/ 45 w 365"/>
                <a:gd name="T13" fmla="*/ 29 h 172"/>
                <a:gd name="T14" fmla="*/ 61 w 365"/>
                <a:gd name="T15" fmla="*/ 14 h 172"/>
                <a:gd name="T16" fmla="*/ 76 w 365"/>
                <a:gd name="T17" fmla="*/ 14 h 172"/>
                <a:gd name="T18" fmla="*/ 106 w 365"/>
                <a:gd name="T19" fmla="*/ 0 h 172"/>
                <a:gd name="T20" fmla="*/ 167 w 365"/>
                <a:gd name="T21" fmla="*/ 0 h 172"/>
                <a:gd name="T22" fmla="*/ 213 w 365"/>
                <a:gd name="T23" fmla="*/ 0 h 172"/>
                <a:gd name="T24" fmla="*/ 243 w 365"/>
                <a:gd name="T25" fmla="*/ 0 h 172"/>
                <a:gd name="T26" fmla="*/ 243 w 365"/>
                <a:gd name="T27" fmla="*/ 14 h 172"/>
                <a:gd name="T28" fmla="*/ 259 w 365"/>
                <a:gd name="T29" fmla="*/ 14 h 172"/>
                <a:gd name="T30" fmla="*/ 274 w 365"/>
                <a:gd name="T31" fmla="*/ 14 h 172"/>
                <a:gd name="T32" fmla="*/ 289 w 365"/>
                <a:gd name="T33" fmla="*/ 14 h 172"/>
                <a:gd name="T34" fmla="*/ 304 w 365"/>
                <a:gd name="T35" fmla="*/ 29 h 172"/>
                <a:gd name="T36" fmla="*/ 319 w 365"/>
                <a:gd name="T37" fmla="*/ 29 h 172"/>
                <a:gd name="T38" fmla="*/ 335 w 365"/>
                <a:gd name="T39" fmla="*/ 43 h 172"/>
                <a:gd name="T40" fmla="*/ 350 w 365"/>
                <a:gd name="T41" fmla="*/ 72 h 172"/>
                <a:gd name="T42" fmla="*/ 350 w 365"/>
                <a:gd name="T43" fmla="*/ 100 h 172"/>
                <a:gd name="T44" fmla="*/ 365 w 365"/>
                <a:gd name="T45" fmla="*/ 129 h 172"/>
                <a:gd name="T46" fmla="*/ 365 w 365"/>
                <a:gd name="T47" fmla="*/ 157 h 172"/>
                <a:gd name="T48" fmla="*/ 335 w 365"/>
                <a:gd name="T49" fmla="*/ 172 h 172"/>
                <a:gd name="T50" fmla="*/ 289 w 365"/>
                <a:gd name="T51" fmla="*/ 172 h 172"/>
                <a:gd name="T52" fmla="*/ 289 w 365"/>
                <a:gd name="T53" fmla="*/ 157 h 172"/>
                <a:gd name="T54" fmla="*/ 289 w 365"/>
                <a:gd name="T55" fmla="*/ 143 h 172"/>
                <a:gd name="T56" fmla="*/ 304 w 365"/>
                <a:gd name="T57" fmla="*/ 143 h 172"/>
                <a:gd name="T58" fmla="*/ 335 w 365"/>
                <a:gd name="T59" fmla="*/ 143 h 172"/>
                <a:gd name="T60" fmla="*/ 350 w 365"/>
                <a:gd name="T61" fmla="*/ 129 h 172"/>
                <a:gd name="T62" fmla="*/ 350 w 365"/>
                <a:gd name="T63" fmla="*/ 115 h 172"/>
                <a:gd name="T64" fmla="*/ 319 w 365"/>
                <a:gd name="T65" fmla="*/ 86 h 172"/>
                <a:gd name="T66" fmla="*/ 319 w 365"/>
                <a:gd name="T67" fmla="*/ 72 h 172"/>
                <a:gd name="T68" fmla="*/ 319 w 365"/>
                <a:gd name="T69" fmla="*/ 72 h 172"/>
                <a:gd name="T70" fmla="*/ 319 w 365"/>
                <a:gd name="T71" fmla="*/ 57 h 172"/>
                <a:gd name="T72" fmla="*/ 304 w 365"/>
                <a:gd name="T73" fmla="*/ 43 h 172"/>
                <a:gd name="T74" fmla="*/ 304 w 365"/>
                <a:gd name="T75" fmla="*/ 43 h 172"/>
                <a:gd name="T76" fmla="*/ 289 w 365"/>
                <a:gd name="T77" fmla="*/ 43 h 172"/>
                <a:gd name="T78" fmla="*/ 274 w 365"/>
                <a:gd name="T79" fmla="*/ 43 h 172"/>
                <a:gd name="T80" fmla="*/ 274 w 365"/>
                <a:gd name="T81" fmla="*/ 29 h 172"/>
                <a:gd name="T82" fmla="*/ 259 w 365"/>
                <a:gd name="T83" fmla="*/ 29 h 172"/>
                <a:gd name="T84" fmla="*/ 259 w 365"/>
                <a:gd name="T85" fmla="*/ 29 h 172"/>
                <a:gd name="T86" fmla="*/ 243 w 365"/>
                <a:gd name="T87" fmla="*/ 14 h 172"/>
                <a:gd name="T88" fmla="*/ 228 w 365"/>
                <a:gd name="T89" fmla="*/ 14 h 172"/>
                <a:gd name="T90" fmla="*/ 182 w 365"/>
                <a:gd name="T91" fmla="*/ 14 h 172"/>
                <a:gd name="T92" fmla="*/ 121 w 365"/>
                <a:gd name="T93" fmla="*/ 14 h 172"/>
                <a:gd name="T94" fmla="*/ 91 w 365"/>
                <a:gd name="T95" fmla="*/ 29 h 172"/>
                <a:gd name="T96" fmla="*/ 61 w 365"/>
                <a:gd name="T97" fmla="*/ 29 h 172"/>
                <a:gd name="T98" fmla="*/ 45 w 365"/>
                <a:gd name="T99" fmla="*/ 43 h 172"/>
                <a:gd name="T100" fmla="*/ 45 w 365"/>
                <a:gd name="T101" fmla="*/ 57 h 172"/>
                <a:gd name="T102" fmla="*/ 45 w 365"/>
                <a:gd name="T103" fmla="*/ 57 h 172"/>
                <a:gd name="T104" fmla="*/ 30 w 365"/>
                <a:gd name="T105" fmla="*/ 72 h 172"/>
                <a:gd name="T106" fmla="*/ 30 w 365"/>
                <a:gd name="T107" fmla="*/ 72 h 172"/>
                <a:gd name="T108" fmla="*/ 15 w 365"/>
                <a:gd name="T109" fmla="*/ 86 h 172"/>
                <a:gd name="T110" fmla="*/ 15 w 365"/>
                <a:gd name="T111" fmla="*/ 100 h 172"/>
                <a:gd name="T112" fmla="*/ 30 w 365"/>
                <a:gd name="T113" fmla="*/ 115 h 172"/>
                <a:gd name="T114" fmla="*/ 30 w 365"/>
                <a:gd name="T115" fmla="*/ 115 h 172"/>
                <a:gd name="T116" fmla="*/ 45 w 365"/>
                <a:gd name="T117" fmla="*/ 100 h 172"/>
                <a:gd name="T118" fmla="*/ 61 w 365"/>
                <a:gd name="T119" fmla="*/ 100 h 172"/>
                <a:gd name="T120" fmla="*/ 61 w 365"/>
                <a:gd name="T121" fmla="*/ 115 h 172"/>
                <a:gd name="T122" fmla="*/ 45 w 365"/>
                <a:gd name="T123" fmla="*/ 115 h 172"/>
                <a:gd name="T124" fmla="*/ 30 w 365"/>
                <a:gd name="T125" fmla="*/ 129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5"/>
                <a:gd name="T190" fmla="*/ 0 h 172"/>
                <a:gd name="T191" fmla="*/ 365 w 365"/>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5" h="172">
                  <a:moveTo>
                    <a:pt x="30" y="129"/>
                  </a:moveTo>
                  <a:lnTo>
                    <a:pt x="15" y="129"/>
                  </a:lnTo>
                  <a:lnTo>
                    <a:pt x="0" y="115"/>
                  </a:lnTo>
                  <a:lnTo>
                    <a:pt x="0" y="100"/>
                  </a:lnTo>
                  <a:lnTo>
                    <a:pt x="0" y="86"/>
                  </a:lnTo>
                  <a:lnTo>
                    <a:pt x="0" y="72"/>
                  </a:lnTo>
                  <a:lnTo>
                    <a:pt x="15" y="57"/>
                  </a:lnTo>
                  <a:lnTo>
                    <a:pt x="30" y="57"/>
                  </a:lnTo>
                  <a:lnTo>
                    <a:pt x="30" y="43"/>
                  </a:lnTo>
                  <a:lnTo>
                    <a:pt x="30" y="29"/>
                  </a:lnTo>
                  <a:lnTo>
                    <a:pt x="45" y="29"/>
                  </a:lnTo>
                  <a:lnTo>
                    <a:pt x="45" y="14"/>
                  </a:lnTo>
                  <a:lnTo>
                    <a:pt x="61" y="14"/>
                  </a:lnTo>
                  <a:lnTo>
                    <a:pt x="76" y="14"/>
                  </a:lnTo>
                  <a:lnTo>
                    <a:pt x="91" y="0"/>
                  </a:lnTo>
                  <a:lnTo>
                    <a:pt x="106" y="0"/>
                  </a:lnTo>
                  <a:lnTo>
                    <a:pt x="121" y="0"/>
                  </a:lnTo>
                  <a:lnTo>
                    <a:pt x="137" y="0"/>
                  </a:lnTo>
                  <a:lnTo>
                    <a:pt x="152" y="0"/>
                  </a:lnTo>
                  <a:lnTo>
                    <a:pt x="167" y="0"/>
                  </a:lnTo>
                  <a:lnTo>
                    <a:pt x="182" y="0"/>
                  </a:lnTo>
                  <a:lnTo>
                    <a:pt x="198" y="0"/>
                  </a:lnTo>
                  <a:lnTo>
                    <a:pt x="213" y="0"/>
                  </a:lnTo>
                  <a:lnTo>
                    <a:pt x="228" y="0"/>
                  </a:lnTo>
                  <a:lnTo>
                    <a:pt x="243" y="0"/>
                  </a:lnTo>
                  <a:lnTo>
                    <a:pt x="243" y="14"/>
                  </a:lnTo>
                  <a:lnTo>
                    <a:pt x="259" y="14"/>
                  </a:lnTo>
                  <a:lnTo>
                    <a:pt x="274" y="14"/>
                  </a:lnTo>
                  <a:lnTo>
                    <a:pt x="289" y="14"/>
                  </a:lnTo>
                  <a:lnTo>
                    <a:pt x="289" y="29"/>
                  </a:lnTo>
                  <a:lnTo>
                    <a:pt x="304" y="29"/>
                  </a:lnTo>
                  <a:lnTo>
                    <a:pt x="319" y="29"/>
                  </a:lnTo>
                  <a:lnTo>
                    <a:pt x="335" y="43"/>
                  </a:lnTo>
                  <a:lnTo>
                    <a:pt x="350" y="57"/>
                  </a:lnTo>
                  <a:lnTo>
                    <a:pt x="350" y="72"/>
                  </a:lnTo>
                  <a:lnTo>
                    <a:pt x="350" y="86"/>
                  </a:lnTo>
                  <a:lnTo>
                    <a:pt x="335" y="86"/>
                  </a:lnTo>
                  <a:lnTo>
                    <a:pt x="350" y="100"/>
                  </a:lnTo>
                  <a:lnTo>
                    <a:pt x="365" y="100"/>
                  </a:lnTo>
                  <a:lnTo>
                    <a:pt x="365" y="115"/>
                  </a:lnTo>
                  <a:lnTo>
                    <a:pt x="365" y="129"/>
                  </a:lnTo>
                  <a:lnTo>
                    <a:pt x="365" y="143"/>
                  </a:lnTo>
                  <a:lnTo>
                    <a:pt x="365" y="157"/>
                  </a:lnTo>
                  <a:lnTo>
                    <a:pt x="350" y="157"/>
                  </a:lnTo>
                  <a:lnTo>
                    <a:pt x="335" y="172"/>
                  </a:lnTo>
                  <a:lnTo>
                    <a:pt x="319" y="172"/>
                  </a:lnTo>
                  <a:lnTo>
                    <a:pt x="304" y="172"/>
                  </a:lnTo>
                  <a:lnTo>
                    <a:pt x="289" y="172"/>
                  </a:lnTo>
                  <a:lnTo>
                    <a:pt x="289" y="157"/>
                  </a:lnTo>
                  <a:lnTo>
                    <a:pt x="289" y="143"/>
                  </a:lnTo>
                  <a:lnTo>
                    <a:pt x="304" y="143"/>
                  </a:lnTo>
                  <a:lnTo>
                    <a:pt x="319" y="143"/>
                  </a:lnTo>
                  <a:lnTo>
                    <a:pt x="335" y="143"/>
                  </a:lnTo>
                  <a:lnTo>
                    <a:pt x="350" y="143"/>
                  </a:lnTo>
                  <a:lnTo>
                    <a:pt x="350" y="129"/>
                  </a:lnTo>
                  <a:lnTo>
                    <a:pt x="350" y="115"/>
                  </a:lnTo>
                  <a:lnTo>
                    <a:pt x="335" y="115"/>
                  </a:lnTo>
                  <a:lnTo>
                    <a:pt x="335" y="100"/>
                  </a:lnTo>
                  <a:lnTo>
                    <a:pt x="319" y="100"/>
                  </a:lnTo>
                  <a:lnTo>
                    <a:pt x="319" y="86"/>
                  </a:lnTo>
                  <a:lnTo>
                    <a:pt x="319" y="72"/>
                  </a:lnTo>
                  <a:lnTo>
                    <a:pt x="319" y="57"/>
                  </a:lnTo>
                  <a:lnTo>
                    <a:pt x="319" y="43"/>
                  </a:lnTo>
                  <a:lnTo>
                    <a:pt x="304" y="43"/>
                  </a:lnTo>
                  <a:lnTo>
                    <a:pt x="289" y="43"/>
                  </a:lnTo>
                  <a:lnTo>
                    <a:pt x="274" y="43"/>
                  </a:lnTo>
                  <a:lnTo>
                    <a:pt x="274" y="29"/>
                  </a:lnTo>
                  <a:lnTo>
                    <a:pt x="259" y="29"/>
                  </a:lnTo>
                  <a:lnTo>
                    <a:pt x="243" y="29"/>
                  </a:lnTo>
                  <a:lnTo>
                    <a:pt x="243" y="14"/>
                  </a:lnTo>
                  <a:lnTo>
                    <a:pt x="228" y="14"/>
                  </a:lnTo>
                  <a:lnTo>
                    <a:pt x="213" y="14"/>
                  </a:lnTo>
                  <a:lnTo>
                    <a:pt x="198" y="14"/>
                  </a:lnTo>
                  <a:lnTo>
                    <a:pt x="182" y="14"/>
                  </a:lnTo>
                  <a:lnTo>
                    <a:pt x="167" y="14"/>
                  </a:lnTo>
                  <a:lnTo>
                    <a:pt x="152" y="14"/>
                  </a:lnTo>
                  <a:lnTo>
                    <a:pt x="137" y="14"/>
                  </a:lnTo>
                  <a:lnTo>
                    <a:pt x="121" y="14"/>
                  </a:lnTo>
                  <a:lnTo>
                    <a:pt x="106" y="14"/>
                  </a:lnTo>
                  <a:lnTo>
                    <a:pt x="91" y="29"/>
                  </a:lnTo>
                  <a:lnTo>
                    <a:pt x="76" y="29"/>
                  </a:lnTo>
                  <a:lnTo>
                    <a:pt x="61" y="29"/>
                  </a:lnTo>
                  <a:lnTo>
                    <a:pt x="61" y="43"/>
                  </a:lnTo>
                  <a:lnTo>
                    <a:pt x="45" y="43"/>
                  </a:lnTo>
                  <a:lnTo>
                    <a:pt x="45" y="57"/>
                  </a:lnTo>
                  <a:lnTo>
                    <a:pt x="45" y="72"/>
                  </a:lnTo>
                  <a:lnTo>
                    <a:pt x="30" y="72"/>
                  </a:lnTo>
                  <a:lnTo>
                    <a:pt x="30" y="86"/>
                  </a:lnTo>
                  <a:lnTo>
                    <a:pt x="15" y="86"/>
                  </a:lnTo>
                  <a:lnTo>
                    <a:pt x="15" y="100"/>
                  </a:lnTo>
                  <a:lnTo>
                    <a:pt x="30" y="115"/>
                  </a:lnTo>
                  <a:lnTo>
                    <a:pt x="45" y="100"/>
                  </a:lnTo>
                  <a:lnTo>
                    <a:pt x="61" y="100"/>
                  </a:lnTo>
                  <a:lnTo>
                    <a:pt x="61" y="115"/>
                  </a:lnTo>
                  <a:lnTo>
                    <a:pt x="45" y="115"/>
                  </a:lnTo>
                  <a:lnTo>
                    <a:pt x="45" y="129"/>
                  </a:lnTo>
                  <a:lnTo>
                    <a:pt x="30" y="129"/>
                  </a:lnTo>
                  <a:close/>
                </a:path>
              </a:pathLst>
            </a:custGeom>
            <a:solidFill>
              <a:srgbClr val="000000"/>
            </a:solidFill>
            <a:ln w="9525">
              <a:noFill/>
              <a:round/>
              <a:headEnd/>
              <a:tailEnd/>
            </a:ln>
          </p:spPr>
          <p:txBody>
            <a:bodyPr/>
            <a:lstStyle/>
            <a:p>
              <a:endParaRPr lang="ru-RU"/>
            </a:p>
          </p:txBody>
        </p:sp>
        <p:sp>
          <p:nvSpPr>
            <p:cNvPr id="47144" name="Freeform 1068"/>
            <p:cNvSpPr>
              <a:spLocks/>
            </p:cNvSpPr>
            <p:nvPr/>
          </p:nvSpPr>
          <p:spPr bwMode="auto">
            <a:xfrm>
              <a:off x="4476" y="1400"/>
              <a:ext cx="457" cy="300"/>
            </a:xfrm>
            <a:custGeom>
              <a:avLst/>
              <a:gdLst>
                <a:gd name="T0" fmla="*/ 30 w 457"/>
                <a:gd name="T1" fmla="*/ 186 h 300"/>
                <a:gd name="T2" fmla="*/ 76 w 457"/>
                <a:gd name="T3" fmla="*/ 243 h 300"/>
                <a:gd name="T4" fmla="*/ 198 w 457"/>
                <a:gd name="T5" fmla="*/ 272 h 300"/>
                <a:gd name="T6" fmla="*/ 320 w 457"/>
                <a:gd name="T7" fmla="*/ 243 h 300"/>
                <a:gd name="T8" fmla="*/ 365 w 457"/>
                <a:gd name="T9" fmla="*/ 186 h 300"/>
                <a:gd name="T10" fmla="*/ 365 w 457"/>
                <a:gd name="T11" fmla="*/ 171 h 300"/>
                <a:gd name="T12" fmla="*/ 381 w 457"/>
                <a:gd name="T13" fmla="*/ 157 h 300"/>
                <a:gd name="T14" fmla="*/ 381 w 457"/>
                <a:gd name="T15" fmla="*/ 143 h 300"/>
                <a:gd name="T16" fmla="*/ 396 w 457"/>
                <a:gd name="T17" fmla="*/ 128 h 300"/>
                <a:gd name="T18" fmla="*/ 396 w 457"/>
                <a:gd name="T19" fmla="*/ 128 h 300"/>
                <a:gd name="T20" fmla="*/ 396 w 457"/>
                <a:gd name="T21" fmla="*/ 114 h 300"/>
                <a:gd name="T22" fmla="*/ 396 w 457"/>
                <a:gd name="T23" fmla="*/ 100 h 300"/>
                <a:gd name="T24" fmla="*/ 396 w 457"/>
                <a:gd name="T25" fmla="*/ 85 h 300"/>
                <a:gd name="T26" fmla="*/ 411 w 457"/>
                <a:gd name="T27" fmla="*/ 71 h 300"/>
                <a:gd name="T28" fmla="*/ 411 w 457"/>
                <a:gd name="T29" fmla="*/ 71 h 300"/>
                <a:gd name="T30" fmla="*/ 411 w 457"/>
                <a:gd name="T31" fmla="*/ 57 h 300"/>
                <a:gd name="T32" fmla="*/ 411 w 457"/>
                <a:gd name="T33" fmla="*/ 28 h 300"/>
                <a:gd name="T34" fmla="*/ 411 w 457"/>
                <a:gd name="T35" fmla="*/ 28 h 300"/>
                <a:gd name="T36" fmla="*/ 426 w 457"/>
                <a:gd name="T37" fmla="*/ 14 h 300"/>
                <a:gd name="T38" fmla="*/ 441 w 457"/>
                <a:gd name="T39" fmla="*/ 28 h 300"/>
                <a:gd name="T40" fmla="*/ 441 w 457"/>
                <a:gd name="T41" fmla="*/ 43 h 300"/>
                <a:gd name="T42" fmla="*/ 457 w 457"/>
                <a:gd name="T43" fmla="*/ 57 h 300"/>
                <a:gd name="T44" fmla="*/ 441 w 457"/>
                <a:gd name="T45" fmla="*/ 85 h 300"/>
                <a:gd name="T46" fmla="*/ 426 w 457"/>
                <a:gd name="T47" fmla="*/ 100 h 300"/>
                <a:gd name="T48" fmla="*/ 426 w 457"/>
                <a:gd name="T49" fmla="*/ 114 h 300"/>
                <a:gd name="T50" fmla="*/ 426 w 457"/>
                <a:gd name="T51" fmla="*/ 128 h 300"/>
                <a:gd name="T52" fmla="*/ 426 w 457"/>
                <a:gd name="T53" fmla="*/ 143 h 300"/>
                <a:gd name="T54" fmla="*/ 426 w 457"/>
                <a:gd name="T55" fmla="*/ 143 h 300"/>
                <a:gd name="T56" fmla="*/ 411 w 457"/>
                <a:gd name="T57" fmla="*/ 157 h 300"/>
                <a:gd name="T58" fmla="*/ 396 w 457"/>
                <a:gd name="T59" fmla="*/ 171 h 300"/>
                <a:gd name="T60" fmla="*/ 396 w 457"/>
                <a:gd name="T61" fmla="*/ 171 h 300"/>
                <a:gd name="T62" fmla="*/ 396 w 457"/>
                <a:gd name="T63" fmla="*/ 200 h 300"/>
                <a:gd name="T64" fmla="*/ 396 w 457"/>
                <a:gd name="T65" fmla="*/ 214 h 300"/>
                <a:gd name="T66" fmla="*/ 381 w 457"/>
                <a:gd name="T67" fmla="*/ 229 h 300"/>
                <a:gd name="T68" fmla="*/ 365 w 457"/>
                <a:gd name="T69" fmla="*/ 257 h 300"/>
                <a:gd name="T70" fmla="*/ 335 w 457"/>
                <a:gd name="T71" fmla="*/ 272 h 300"/>
                <a:gd name="T72" fmla="*/ 198 w 457"/>
                <a:gd name="T73" fmla="*/ 300 h 300"/>
                <a:gd name="T74" fmla="*/ 76 w 457"/>
                <a:gd name="T75" fmla="*/ 272 h 300"/>
                <a:gd name="T76" fmla="*/ 15 w 457"/>
                <a:gd name="T77" fmla="*/ 214 h 300"/>
                <a:gd name="T78" fmla="*/ 15 w 457"/>
                <a:gd name="T79" fmla="*/ 157 h 300"/>
                <a:gd name="T80" fmla="*/ 15 w 457"/>
                <a:gd name="T81" fmla="*/ 143 h 300"/>
                <a:gd name="T82" fmla="*/ 15 w 457"/>
                <a:gd name="T83" fmla="*/ 128 h 300"/>
                <a:gd name="T84" fmla="*/ 15 w 457"/>
                <a:gd name="T85" fmla="*/ 114 h 300"/>
                <a:gd name="T86" fmla="*/ 15 w 457"/>
                <a:gd name="T87" fmla="*/ 100 h 300"/>
                <a:gd name="T88" fmla="*/ 0 w 457"/>
                <a:gd name="T89" fmla="*/ 71 h 300"/>
                <a:gd name="T90" fmla="*/ 0 w 457"/>
                <a:gd name="T91" fmla="*/ 43 h 300"/>
                <a:gd name="T92" fmla="*/ 15 w 457"/>
                <a:gd name="T93" fmla="*/ 14 h 300"/>
                <a:gd name="T94" fmla="*/ 30 w 457"/>
                <a:gd name="T95" fmla="*/ 0 h 300"/>
                <a:gd name="T96" fmla="*/ 46 w 457"/>
                <a:gd name="T97" fmla="*/ 0 h 300"/>
                <a:gd name="T98" fmla="*/ 30 w 457"/>
                <a:gd name="T99" fmla="*/ 28 h 300"/>
                <a:gd name="T100" fmla="*/ 15 w 457"/>
                <a:gd name="T101" fmla="*/ 57 h 300"/>
                <a:gd name="T102" fmla="*/ 30 w 457"/>
                <a:gd name="T103" fmla="*/ 85 h 300"/>
                <a:gd name="T104" fmla="*/ 46 w 457"/>
                <a:gd name="T105" fmla="*/ 100 h 300"/>
                <a:gd name="T106" fmla="*/ 46 w 457"/>
                <a:gd name="T107" fmla="*/ 114 h 300"/>
                <a:gd name="T108" fmla="*/ 46 w 457"/>
                <a:gd name="T109" fmla="*/ 128 h 300"/>
                <a:gd name="T110" fmla="*/ 46 w 457"/>
                <a:gd name="T111" fmla="*/ 15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300"/>
                <a:gd name="T170" fmla="*/ 457 w 457"/>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300">
                  <a:moveTo>
                    <a:pt x="46" y="157"/>
                  </a:moveTo>
                  <a:lnTo>
                    <a:pt x="46" y="157"/>
                  </a:lnTo>
                  <a:lnTo>
                    <a:pt x="30" y="171"/>
                  </a:lnTo>
                  <a:lnTo>
                    <a:pt x="30" y="186"/>
                  </a:lnTo>
                  <a:lnTo>
                    <a:pt x="30" y="200"/>
                  </a:lnTo>
                  <a:lnTo>
                    <a:pt x="46" y="214"/>
                  </a:lnTo>
                  <a:lnTo>
                    <a:pt x="61" y="229"/>
                  </a:lnTo>
                  <a:lnTo>
                    <a:pt x="76" y="243"/>
                  </a:lnTo>
                  <a:lnTo>
                    <a:pt x="106" y="257"/>
                  </a:lnTo>
                  <a:lnTo>
                    <a:pt x="137" y="257"/>
                  </a:lnTo>
                  <a:lnTo>
                    <a:pt x="167" y="272"/>
                  </a:lnTo>
                  <a:lnTo>
                    <a:pt x="198" y="272"/>
                  </a:lnTo>
                  <a:lnTo>
                    <a:pt x="228" y="272"/>
                  </a:lnTo>
                  <a:lnTo>
                    <a:pt x="259" y="272"/>
                  </a:lnTo>
                  <a:lnTo>
                    <a:pt x="289" y="257"/>
                  </a:lnTo>
                  <a:lnTo>
                    <a:pt x="320" y="243"/>
                  </a:lnTo>
                  <a:lnTo>
                    <a:pt x="335" y="229"/>
                  </a:lnTo>
                  <a:lnTo>
                    <a:pt x="365" y="200"/>
                  </a:lnTo>
                  <a:lnTo>
                    <a:pt x="365" y="186"/>
                  </a:lnTo>
                  <a:lnTo>
                    <a:pt x="365" y="171"/>
                  </a:lnTo>
                  <a:lnTo>
                    <a:pt x="365" y="157"/>
                  </a:lnTo>
                  <a:lnTo>
                    <a:pt x="381" y="157"/>
                  </a:lnTo>
                  <a:lnTo>
                    <a:pt x="381" y="143"/>
                  </a:lnTo>
                  <a:lnTo>
                    <a:pt x="396" y="143"/>
                  </a:lnTo>
                  <a:lnTo>
                    <a:pt x="396" y="128"/>
                  </a:lnTo>
                  <a:lnTo>
                    <a:pt x="396" y="114"/>
                  </a:lnTo>
                  <a:lnTo>
                    <a:pt x="396" y="100"/>
                  </a:lnTo>
                  <a:lnTo>
                    <a:pt x="396" y="85"/>
                  </a:lnTo>
                  <a:lnTo>
                    <a:pt x="411" y="85"/>
                  </a:lnTo>
                  <a:lnTo>
                    <a:pt x="411" y="71"/>
                  </a:lnTo>
                  <a:lnTo>
                    <a:pt x="411" y="57"/>
                  </a:lnTo>
                  <a:lnTo>
                    <a:pt x="411" y="43"/>
                  </a:lnTo>
                  <a:lnTo>
                    <a:pt x="411" y="28"/>
                  </a:lnTo>
                  <a:lnTo>
                    <a:pt x="426" y="28"/>
                  </a:lnTo>
                  <a:lnTo>
                    <a:pt x="426" y="14"/>
                  </a:lnTo>
                  <a:lnTo>
                    <a:pt x="426" y="28"/>
                  </a:lnTo>
                  <a:lnTo>
                    <a:pt x="441" y="28"/>
                  </a:lnTo>
                  <a:lnTo>
                    <a:pt x="441" y="43"/>
                  </a:lnTo>
                  <a:lnTo>
                    <a:pt x="457" y="43"/>
                  </a:lnTo>
                  <a:lnTo>
                    <a:pt x="457" y="57"/>
                  </a:lnTo>
                  <a:lnTo>
                    <a:pt x="441" y="71"/>
                  </a:lnTo>
                  <a:lnTo>
                    <a:pt x="441" y="85"/>
                  </a:lnTo>
                  <a:lnTo>
                    <a:pt x="426" y="100"/>
                  </a:lnTo>
                  <a:lnTo>
                    <a:pt x="426" y="114"/>
                  </a:lnTo>
                  <a:lnTo>
                    <a:pt x="426" y="128"/>
                  </a:lnTo>
                  <a:lnTo>
                    <a:pt x="426" y="143"/>
                  </a:lnTo>
                  <a:lnTo>
                    <a:pt x="426" y="157"/>
                  </a:lnTo>
                  <a:lnTo>
                    <a:pt x="411" y="157"/>
                  </a:lnTo>
                  <a:lnTo>
                    <a:pt x="411" y="171"/>
                  </a:lnTo>
                  <a:lnTo>
                    <a:pt x="396" y="171"/>
                  </a:lnTo>
                  <a:lnTo>
                    <a:pt x="396" y="186"/>
                  </a:lnTo>
                  <a:lnTo>
                    <a:pt x="396" y="200"/>
                  </a:lnTo>
                  <a:lnTo>
                    <a:pt x="396" y="214"/>
                  </a:lnTo>
                  <a:lnTo>
                    <a:pt x="381" y="214"/>
                  </a:lnTo>
                  <a:lnTo>
                    <a:pt x="381" y="229"/>
                  </a:lnTo>
                  <a:lnTo>
                    <a:pt x="381" y="243"/>
                  </a:lnTo>
                  <a:lnTo>
                    <a:pt x="365" y="243"/>
                  </a:lnTo>
                  <a:lnTo>
                    <a:pt x="365" y="257"/>
                  </a:lnTo>
                  <a:lnTo>
                    <a:pt x="350" y="257"/>
                  </a:lnTo>
                  <a:lnTo>
                    <a:pt x="335" y="272"/>
                  </a:lnTo>
                  <a:lnTo>
                    <a:pt x="304" y="286"/>
                  </a:lnTo>
                  <a:lnTo>
                    <a:pt x="259" y="286"/>
                  </a:lnTo>
                  <a:lnTo>
                    <a:pt x="228" y="300"/>
                  </a:lnTo>
                  <a:lnTo>
                    <a:pt x="198" y="300"/>
                  </a:lnTo>
                  <a:lnTo>
                    <a:pt x="152" y="300"/>
                  </a:lnTo>
                  <a:lnTo>
                    <a:pt x="122" y="286"/>
                  </a:lnTo>
                  <a:lnTo>
                    <a:pt x="106" y="286"/>
                  </a:lnTo>
                  <a:lnTo>
                    <a:pt x="76" y="272"/>
                  </a:lnTo>
                  <a:lnTo>
                    <a:pt x="61" y="257"/>
                  </a:lnTo>
                  <a:lnTo>
                    <a:pt x="30" y="243"/>
                  </a:lnTo>
                  <a:lnTo>
                    <a:pt x="15" y="229"/>
                  </a:lnTo>
                  <a:lnTo>
                    <a:pt x="15" y="214"/>
                  </a:lnTo>
                  <a:lnTo>
                    <a:pt x="0" y="200"/>
                  </a:lnTo>
                  <a:lnTo>
                    <a:pt x="0" y="186"/>
                  </a:lnTo>
                  <a:lnTo>
                    <a:pt x="0" y="171"/>
                  </a:lnTo>
                  <a:lnTo>
                    <a:pt x="15" y="157"/>
                  </a:lnTo>
                  <a:lnTo>
                    <a:pt x="15" y="143"/>
                  </a:lnTo>
                  <a:lnTo>
                    <a:pt x="15" y="128"/>
                  </a:lnTo>
                  <a:lnTo>
                    <a:pt x="15" y="114"/>
                  </a:lnTo>
                  <a:lnTo>
                    <a:pt x="15" y="100"/>
                  </a:lnTo>
                  <a:lnTo>
                    <a:pt x="0" y="85"/>
                  </a:lnTo>
                  <a:lnTo>
                    <a:pt x="0" y="71"/>
                  </a:lnTo>
                  <a:lnTo>
                    <a:pt x="0" y="57"/>
                  </a:lnTo>
                  <a:lnTo>
                    <a:pt x="0" y="43"/>
                  </a:lnTo>
                  <a:lnTo>
                    <a:pt x="0" y="28"/>
                  </a:lnTo>
                  <a:lnTo>
                    <a:pt x="15" y="28"/>
                  </a:lnTo>
                  <a:lnTo>
                    <a:pt x="15" y="14"/>
                  </a:lnTo>
                  <a:lnTo>
                    <a:pt x="30" y="0"/>
                  </a:lnTo>
                  <a:lnTo>
                    <a:pt x="46" y="0"/>
                  </a:lnTo>
                  <a:lnTo>
                    <a:pt x="46" y="14"/>
                  </a:lnTo>
                  <a:lnTo>
                    <a:pt x="30" y="28"/>
                  </a:lnTo>
                  <a:lnTo>
                    <a:pt x="30" y="43"/>
                  </a:lnTo>
                  <a:lnTo>
                    <a:pt x="15" y="57"/>
                  </a:lnTo>
                  <a:lnTo>
                    <a:pt x="15" y="71"/>
                  </a:lnTo>
                  <a:lnTo>
                    <a:pt x="30" y="71"/>
                  </a:lnTo>
                  <a:lnTo>
                    <a:pt x="30" y="85"/>
                  </a:lnTo>
                  <a:lnTo>
                    <a:pt x="46" y="85"/>
                  </a:lnTo>
                  <a:lnTo>
                    <a:pt x="46" y="100"/>
                  </a:lnTo>
                  <a:lnTo>
                    <a:pt x="46" y="114"/>
                  </a:lnTo>
                  <a:lnTo>
                    <a:pt x="46" y="128"/>
                  </a:lnTo>
                  <a:lnTo>
                    <a:pt x="46" y="143"/>
                  </a:lnTo>
                  <a:lnTo>
                    <a:pt x="46" y="157"/>
                  </a:lnTo>
                  <a:close/>
                </a:path>
              </a:pathLst>
            </a:custGeom>
            <a:solidFill>
              <a:srgbClr val="000000"/>
            </a:solidFill>
            <a:ln w="9525">
              <a:noFill/>
              <a:round/>
              <a:headEnd/>
              <a:tailEnd/>
            </a:ln>
          </p:spPr>
          <p:txBody>
            <a:bodyPr/>
            <a:lstStyle/>
            <a:p>
              <a:endParaRPr lang="ru-RU"/>
            </a:p>
          </p:txBody>
        </p:sp>
        <p:sp>
          <p:nvSpPr>
            <p:cNvPr id="47145" name="Freeform 1069"/>
            <p:cNvSpPr>
              <a:spLocks/>
            </p:cNvSpPr>
            <p:nvPr/>
          </p:nvSpPr>
          <p:spPr bwMode="auto">
            <a:xfrm>
              <a:off x="4491" y="1528"/>
              <a:ext cx="152" cy="101"/>
            </a:xfrm>
            <a:custGeom>
              <a:avLst/>
              <a:gdLst>
                <a:gd name="T0" fmla="*/ 31 w 152"/>
                <a:gd name="T1" fmla="*/ 15 h 101"/>
                <a:gd name="T2" fmla="*/ 46 w 152"/>
                <a:gd name="T3" fmla="*/ 29 h 101"/>
                <a:gd name="T4" fmla="*/ 46 w 152"/>
                <a:gd name="T5" fmla="*/ 43 h 101"/>
                <a:gd name="T6" fmla="*/ 61 w 152"/>
                <a:gd name="T7" fmla="*/ 43 h 101"/>
                <a:gd name="T8" fmla="*/ 61 w 152"/>
                <a:gd name="T9" fmla="*/ 58 h 101"/>
                <a:gd name="T10" fmla="*/ 76 w 152"/>
                <a:gd name="T11" fmla="*/ 58 h 101"/>
                <a:gd name="T12" fmla="*/ 91 w 152"/>
                <a:gd name="T13" fmla="*/ 72 h 101"/>
                <a:gd name="T14" fmla="*/ 107 w 152"/>
                <a:gd name="T15" fmla="*/ 72 h 101"/>
                <a:gd name="T16" fmla="*/ 122 w 152"/>
                <a:gd name="T17" fmla="*/ 72 h 101"/>
                <a:gd name="T18" fmla="*/ 122 w 152"/>
                <a:gd name="T19" fmla="*/ 86 h 101"/>
                <a:gd name="T20" fmla="*/ 137 w 152"/>
                <a:gd name="T21" fmla="*/ 86 h 101"/>
                <a:gd name="T22" fmla="*/ 137 w 152"/>
                <a:gd name="T23" fmla="*/ 86 h 101"/>
                <a:gd name="T24" fmla="*/ 152 w 152"/>
                <a:gd name="T25" fmla="*/ 86 h 101"/>
                <a:gd name="T26" fmla="*/ 152 w 152"/>
                <a:gd name="T27" fmla="*/ 86 h 101"/>
                <a:gd name="T28" fmla="*/ 152 w 152"/>
                <a:gd name="T29" fmla="*/ 101 h 101"/>
                <a:gd name="T30" fmla="*/ 137 w 152"/>
                <a:gd name="T31" fmla="*/ 101 h 101"/>
                <a:gd name="T32" fmla="*/ 137 w 152"/>
                <a:gd name="T33" fmla="*/ 101 h 101"/>
                <a:gd name="T34" fmla="*/ 122 w 152"/>
                <a:gd name="T35" fmla="*/ 101 h 101"/>
                <a:gd name="T36" fmla="*/ 107 w 152"/>
                <a:gd name="T37" fmla="*/ 101 h 101"/>
                <a:gd name="T38" fmla="*/ 107 w 152"/>
                <a:gd name="T39" fmla="*/ 86 h 101"/>
                <a:gd name="T40" fmla="*/ 91 w 152"/>
                <a:gd name="T41" fmla="*/ 86 h 101"/>
                <a:gd name="T42" fmla="*/ 76 w 152"/>
                <a:gd name="T43" fmla="*/ 86 h 101"/>
                <a:gd name="T44" fmla="*/ 76 w 152"/>
                <a:gd name="T45" fmla="*/ 86 h 101"/>
                <a:gd name="T46" fmla="*/ 61 w 152"/>
                <a:gd name="T47" fmla="*/ 72 h 101"/>
                <a:gd name="T48" fmla="*/ 46 w 152"/>
                <a:gd name="T49" fmla="*/ 72 h 101"/>
                <a:gd name="T50" fmla="*/ 31 w 152"/>
                <a:gd name="T51" fmla="*/ 58 h 101"/>
                <a:gd name="T52" fmla="*/ 31 w 152"/>
                <a:gd name="T53" fmla="*/ 43 h 101"/>
                <a:gd name="T54" fmla="*/ 15 w 152"/>
                <a:gd name="T55" fmla="*/ 29 h 101"/>
                <a:gd name="T56" fmla="*/ 15 w 152"/>
                <a:gd name="T57" fmla="*/ 15 h 101"/>
                <a:gd name="T58" fmla="*/ 0 w 152"/>
                <a:gd name="T59" fmla="*/ 15 h 101"/>
                <a:gd name="T60" fmla="*/ 15 w 152"/>
                <a:gd name="T61" fmla="*/ 0 h 101"/>
                <a:gd name="T62" fmla="*/ 15 w 152"/>
                <a:gd name="T63" fmla="*/ 15 h 101"/>
                <a:gd name="T64" fmla="*/ 15 w 152"/>
                <a:gd name="T65" fmla="*/ 15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01"/>
                <a:gd name="T101" fmla="*/ 152 w 15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01">
                  <a:moveTo>
                    <a:pt x="15" y="15"/>
                  </a:moveTo>
                  <a:lnTo>
                    <a:pt x="31" y="15"/>
                  </a:lnTo>
                  <a:lnTo>
                    <a:pt x="31" y="29"/>
                  </a:lnTo>
                  <a:lnTo>
                    <a:pt x="46" y="29"/>
                  </a:lnTo>
                  <a:lnTo>
                    <a:pt x="46" y="43"/>
                  </a:lnTo>
                  <a:lnTo>
                    <a:pt x="61" y="43"/>
                  </a:lnTo>
                  <a:lnTo>
                    <a:pt x="61" y="58"/>
                  </a:lnTo>
                  <a:lnTo>
                    <a:pt x="76" y="58"/>
                  </a:lnTo>
                  <a:lnTo>
                    <a:pt x="91" y="72"/>
                  </a:lnTo>
                  <a:lnTo>
                    <a:pt x="107" y="72"/>
                  </a:lnTo>
                  <a:lnTo>
                    <a:pt x="122" y="72"/>
                  </a:lnTo>
                  <a:lnTo>
                    <a:pt x="122" y="86"/>
                  </a:lnTo>
                  <a:lnTo>
                    <a:pt x="137" y="86"/>
                  </a:lnTo>
                  <a:lnTo>
                    <a:pt x="152" y="86"/>
                  </a:lnTo>
                  <a:lnTo>
                    <a:pt x="152" y="101"/>
                  </a:lnTo>
                  <a:lnTo>
                    <a:pt x="137" y="101"/>
                  </a:lnTo>
                  <a:lnTo>
                    <a:pt x="122" y="101"/>
                  </a:lnTo>
                  <a:lnTo>
                    <a:pt x="107" y="101"/>
                  </a:lnTo>
                  <a:lnTo>
                    <a:pt x="107" y="86"/>
                  </a:lnTo>
                  <a:lnTo>
                    <a:pt x="91" y="86"/>
                  </a:lnTo>
                  <a:lnTo>
                    <a:pt x="76" y="86"/>
                  </a:lnTo>
                  <a:lnTo>
                    <a:pt x="61" y="72"/>
                  </a:lnTo>
                  <a:lnTo>
                    <a:pt x="46" y="72"/>
                  </a:lnTo>
                  <a:lnTo>
                    <a:pt x="46" y="58"/>
                  </a:lnTo>
                  <a:lnTo>
                    <a:pt x="31" y="58"/>
                  </a:lnTo>
                  <a:lnTo>
                    <a:pt x="31" y="43"/>
                  </a:lnTo>
                  <a:lnTo>
                    <a:pt x="15" y="43"/>
                  </a:lnTo>
                  <a:lnTo>
                    <a:pt x="15" y="29"/>
                  </a:lnTo>
                  <a:lnTo>
                    <a:pt x="15" y="15"/>
                  </a:lnTo>
                  <a:lnTo>
                    <a:pt x="0" y="15"/>
                  </a:lnTo>
                  <a:lnTo>
                    <a:pt x="15" y="0"/>
                  </a:lnTo>
                  <a:lnTo>
                    <a:pt x="15" y="15"/>
                  </a:lnTo>
                  <a:close/>
                </a:path>
              </a:pathLst>
            </a:custGeom>
            <a:solidFill>
              <a:srgbClr val="000000"/>
            </a:solidFill>
            <a:ln w="9525">
              <a:noFill/>
              <a:round/>
              <a:headEnd/>
              <a:tailEnd/>
            </a:ln>
          </p:spPr>
          <p:txBody>
            <a:bodyPr/>
            <a:lstStyle/>
            <a:p>
              <a:endParaRPr lang="ru-RU"/>
            </a:p>
          </p:txBody>
        </p:sp>
        <p:sp>
          <p:nvSpPr>
            <p:cNvPr id="47146" name="Freeform 1070"/>
            <p:cNvSpPr>
              <a:spLocks/>
            </p:cNvSpPr>
            <p:nvPr/>
          </p:nvSpPr>
          <p:spPr bwMode="auto">
            <a:xfrm>
              <a:off x="4506" y="1485"/>
              <a:ext cx="137" cy="86"/>
            </a:xfrm>
            <a:custGeom>
              <a:avLst/>
              <a:gdLst>
                <a:gd name="T0" fmla="*/ 16 w 137"/>
                <a:gd name="T1" fmla="*/ 15 h 86"/>
                <a:gd name="T2" fmla="*/ 16 w 137"/>
                <a:gd name="T3" fmla="*/ 15 h 86"/>
                <a:gd name="T4" fmla="*/ 16 w 137"/>
                <a:gd name="T5" fmla="*/ 15 h 86"/>
                <a:gd name="T6" fmla="*/ 16 w 137"/>
                <a:gd name="T7" fmla="*/ 15 h 86"/>
                <a:gd name="T8" fmla="*/ 16 w 137"/>
                <a:gd name="T9" fmla="*/ 15 h 86"/>
                <a:gd name="T10" fmla="*/ 31 w 137"/>
                <a:gd name="T11" fmla="*/ 29 h 86"/>
                <a:gd name="T12" fmla="*/ 31 w 137"/>
                <a:gd name="T13" fmla="*/ 29 h 86"/>
                <a:gd name="T14" fmla="*/ 31 w 137"/>
                <a:gd name="T15" fmla="*/ 29 h 86"/>
                <a:gd name="T16" fmla="*/ 31 w 137"/>
                <a:gd name="T17" fmla="*/ 29 h 86"/>
                <a:gd name="T18" fmla="*/ 46 w 137"/>
                <a:gd name="T19" fmla="*/ 29 h 86"/>
                <a:gd name="T20" fmla="*/ 46 w 137"/>
                <a:gd name="T21" fmla="*/ 43 h 86"/>
                <a:gd name="T22" fmla="*/ 46 w 137"/>
                <a:gd name="T23" fmla="*/ 43 h 86"/>
                <a:gd name="T24" fmla="*/ 46 w 137"/>
                <a:gd name="T25" fmla="*/ 43 h 86"/>
                <a:gd name="T26" fmla="*/ 61 w 137"/>
                <a:gd name="T27" fmla="*/ 43 h 86"/>
                <a:gd name="T28" fmla="*/ 61 w 137"/>
                <a:gd name="T29" fmla="*/ 43 h 86"/>
                <a:gd name="T30" fmla="*/ 61 w 137"/>
                <a:gd name="T31" fmla="*/ 43 h 86"/>
                <a:gd name="T32" fmla="*/ 61 w 137"/>
                <a:gd name="T33" fmla="*/ 58 h 86"/>
                <a:gd name="T34" fmla="*/ 76 w 137"/>
                <a:gd name="T35" fmla="*/ 58 h 86"/>
                <a:gd name="T36" fmla="*/ 76 w 137"/>
                <a:gd name="T37" fmla="*/ 58 h 86"/>
                <a:gd name="T38" fmla="*/ 76 w 137"/>
                <a:gd name="T39" fmla="*/ 58 h 86"/>
                <a:gd name="T40" fmla="*/ 76 w 137"/>
                <a:gd name="T41" fmla="*/ 58 h 86"/>
                <a:gd name="T42" fmla="*/ 92 w 137"/>
                <a:gd name="T43" fmla="*/ 58 h 86"/>
                <a:gd name="T44" fmla="*/ 92 w 137"/>
                <a:gd name="T45" fmla="*/ 58 h 86"/>
                <a:gd name="T46" fmla="*/ 92 w 137"/>
                <a:gd name="T47" fmla="*/ 58 h 86"/>
                <a:gd name="T48" fmla="*/ 92 w 137"/>
                <a:gd name="T49" fmla="*/ 58 h 86"/>
                <a:gd name="T50" fmla="*/ 107 w 137"/>
                <a:gd name="T51" fmla="*/ 72 h 86"/>
                <a:gd name="T52" fmla="*/ 107 w 137"/>
                <a:gd name="T53" fmla="*/ 72 h 86"/>
                <a:gd name="T54" fmla="*/ 107 w 137"/>
                <a:gd name="T55" fmla="*/ 72 h 86"/>
                <a:gd name="T56" fmla="*/ 107 w 137"/>
                <a:gd name="T57" fmla="*/ 72 h 86"/>
                <a:gd name="T58" fmla="*/ 122 w 137"/>
                <a:gd name="T59" fmla="*/ 72 h 86"/>
                <a:gd name="T60" fmla="*/ 122 w 137"/>
                <a:gd name="T61" fmla="*/ 72 h 86"/>
                <a:gd name="T62" fmla="*/ 122 w 137"/>
                <a:gd name="T63" fmla="*/ 72 h 86"/>
                <a:gd name="T64" fmla="*/ 122 w 137"/>
                <a:gd name="T65" fmla="*/ 72 h 86"/>
                <a:gd name="T66" fmla="*/ 137 w 137"/>
                <a:gd name="T67" fmla="*/ 86 h 86"/>
                <a:gd name="T68" fmla="*/ 137 w 137"/>
                <a:gd name="T69" fmla="*/ 86 h 86"/>
                <a:gd name="T70" fmla="*/ 122 w 137"/>
                <a:gd name="T71" fmla="*/ 86 h 86"/>
                <a:gd name="T72" fmla="*/ 122 w 137"/>
                <a:gd name="T73" fmla="*/ 86 h 86"/>
                <a:gd name="T74" fmla="*/ 122 w 137"/>
                <a:gd name="T75" fmla="*/ 86 h 86"/>
                <a:gd name="T76" fmla="*/ 107 w 137"/>
                <a:gd name="T77" fmla="*/ 86 h 86"/>
                <a:gd name="T78" fmla="*/ 92 w 137"/>
                <a:gd name="T79" fmla="*/ 86 h 86"/>
                <a:gd name="T80" fmla="*/ 92 w 137"/>
                <a:gd name="T81" fmla="*/ 72 h 86"/>
                <a:gd name="T82" fmla="*/ 76 w 137"/>
                <a:gd name="T83" fmla="*/ 72 h 86"/>
                <a:gd name="T84" fmla="*/ 76 w 137"/>
                <a:gd name="T85" fmla="*/ 72 h 86"/>
                <a:gd name="T86" fmla="*/ 61 w 137"/>
                <a:gd name="T87" fmla="*/ 72 h 86"/>
                <a:gd name="T88" fmla="*/ 46 w 137"/>
                <a:gd name="T89" fmla="*/ 58 h 86"/>
                <a:gd name="T90" fmla="*/ 46 w 137"/>
                <a:gd name="T91" fmla="*/ 58 h 86"/>
                <a:gd name="T92" fmla="*/ 31 w 137"/>
                <a:gd name="T93" fmla="*/ 58 h 86"/>
                <a:gd name="T94" fmla="*/ 31 w 137"/>
                <a:gd name="T95" fmla="*/ 43 h 86"/>
                <a:gd name="T96" fmla="*/ 16 w 137"/>
                <a:gd name="T97" fmla="*/ 43 h 86"/>
                <a:gd name="T98" fmla="*/ 16 w 137"/>
                <a:gd name="T99" fmla="*/ 29 h 86"/>
                <a:gd name="T100" fmla="*/ 0 w 137"/>
                <a:gd name="T101" fmla="*/ 29 h 86"/>
                <a:gd name="T102" fmla="*/ 0 w 137"/>
                <a:gd name="T103" fmla="*/ 15 h 86"/>
                <a:gd name="T104" fmla="*/ 0 w 137"/>
                <a:gd name="T105" fmla="*/ 15 h 86"/>
                <a:gd name="T106" fmla="*/ 0 w 137"/>
                <a:gd name="T107" fmla="*/ 15 h 86"/>
                <a:gd name="T108" fmla="*/ 0 w 137"/>
                <a:gd name="T109" fmla="*/ 15 h 86"/>
                <a:gd name="T110" fmla="*/ 0 w 137"/>
                <a:gd name="T111" fmla="*/ 0 h 86"/>
                <a:gd name="T112" fmla="*/ 0 w 137"/>
                <a:gd name="T113" fmla="*/ 0 h 86"/>
                <a:gd name="T114" fmla="*/ 0 w 137"/>
                <a:gd name="T115" fmla="*/ 0 h 86"/>
                <a:gd name="T116" fmla="*/ 0 w 137"/>
                <a:gd name="T117" fmla="*/ 0 h 86"/>
                <a:gd name="T118" fmla="*/ 16 w 137"/>
                <a:gd name="T119" fmla="*/ 0 h 86"/>
                <a:gd name="T120" fmla="*/ 16 w 137"/>
                <a:gd name="T121" fmla="*/ 15 h 86"/>
                <a:gd name="T122" fmla="*/ 16 w 137"/>
                <a:gd name="T123" fmla="*/ 15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86"/>
                <a:gd name="T188" fmla="*/ 137 w 137"/>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86">
                  <a:moveTo>
                    <a:pt x="16" y="15"/>
                  </a:moveTo>
                  <a:lnTo>
                    <a:pt x="16" y="15"/>
                  </a:lnTo>
                  <a:lnTo>
                    <a:pt x="31" y="29"/>
                  </a:lnTo>
                  <a:lnTo>
                    <a:pt x="46" y="29"/>
                  </a:lnTo>
                  <a:lnTo>
                    <a:pt x="46" y="43"/>
                  </a:lnTo>
                  <a:lnTo>
                    <a:pt x="61" y="43"/>
                  </a:lnTo>
                  <a:lnTo>
                    <a:pt x="61" y="58"/>
                  </a:lnTo>
                  <a:lnTo>
                    <a:pt x="76" y="58"/>
                  </a:lnTo>
                  <a:lnTo>
                    <a:pt x="92" y="58"/>
                  </a:lnTo>
                  <a:lnTo>
                    <a:pt x="107" y="72"/>
                  </a:lnTo>
                  <a:lnTo>
                    <a:pt x="122" y="72"/>
                  </a:lnTo>
                  <a:lnTo>
                    <a:pt x="137" y="86"/>
                  </a:lnTo>
                  <a:lnTo>
                    <a:pt x="122" y="86"/>
                  </a:lnTo>
                  <a:lnTo>
                    <a:pt x="107" y="86"/>
                  </a:lnTo>
                  <a:lnTo>
                    <a:pt x="92" y="86"/>
                  </a:lnTo>
                  <a:lnTo>
                    <a:pt x="92" y="72"/>
                  </a:lnTo>
                  <a:lnTo>
                    <a:pt x="76" y="72"/>
                  </a:lnTo>
                  <a:lnTo>
                    <a:pt x="61" y="72"/>
                  </a:lnTo>
                  <a:lnTo>
                    <a:pt x="46" y="58"/>
                  </a:lnTo>
                  <a:lnTo>
                    <a:pt x="31" y="58"/>
                  </a:lnTo>
                  <a:lnTo>
                    <a:pt x="31" y="43"/>
                  </a:lnTo>
                  <a:lnTo>
                    <a:pt x="16" y="43"/>
                  </a:lnTo>
                  <a:lnTo>
                    <a:pt x="16" y="29"/>
                  </a:lnTo>
                  <a:lnTo>
                    <a:pt x="0" y="29"/>
                  </a:lnTo>
                  <a:lnTo>
                    <a:pt x="0" y="15"/>
                  </a:lnTo>
                  <a:lnTo>
                    <a:pt x="0" y="0"/>
                  </a:lnTo>
                  <a:lnTo>
                    <a:pt x="16" y="0"/>
                  </a:lnTo>
                  <a:lnTo>
                    <a:pt x="16" y="15"/>
                  </a:lnTo>
                  <a:close/>
                </a:path>
              </a:pathLst>
            </a:custGeom>
            <a:solidFill>
              <a:srgbClr val="000000"/>
            </a:solidFill>
            <a:ln w="9525">
              <a:noFill/>
              <a:round/>
              <a:headEnd/>
              <a:tailEnd/>
            </a:ln>
          </p:spPr>
          <p:txBody>
            <a:bodyPr/>
            <a:lstStyle/>
            <a:p>
              <a:endParaRPr lang="ru-RU"/>
            </a:p>
          </p:txBody>
        </p:sp>
        <p:sp>
          <p:nvSpPr>
            <p:cNvPr id="47147" name="Freeform 1071"/>
            <p:cNvSpPr>
              <a:spLocks/>
            </p:cNvSpPr>
            <p:nvPr/>
          </p:nvSpPr>
          <p:spPr bwMode="auto">
            <a:xfrm>
              <a:off x="4506" y="1629"/>
              <a:ext cx="274" cy="157"/>
            </a:xfrm>
            <a:custGeom>
              <a:avLst/>
              <a:gdLst>
                <a:gd name="T0" fmla="*/ 16 w 274"/>
                <a:gd name="T1" fmla="*/ 14 h 157"/>
                <a:gd name="T2" fmla="*/ 31 w 274"/>
                <a:gd name="T3" fmla="*/ 43 h 157"/>
                <a:gd name="T4" fmla="*/ 31 w 274"/>
                <a:gd name="T5" fmla="*/ 57 h 157"/>
                <a:gd name="T6" fmla="*/ 31 w 274"/>
                <a:gd name="T7" fmla="*/ 71 h 157"/>
                <a:gd name="T8" fmla="*/ 46 w 274"/>
                <a:gd name="T9" fmla="*/ 100 h 157"/>
                <a:gd name="T10" fmla="*/ 46 w 274"/>
                <a:gd name="T11" fmla="*/ 114 h 157"/>
                <a:gd name="T12" fmla="*/ 61 w 274"/>
                <a:gd name="T13" fmla="*/ 128 h 157"/>
                <a:gd name="T14" fmla="*/ 76 w 274"/>
                <a:gd name="T15" fmla="*/ 128 h 157"/>
                <a:gd name="T16" fmla="*/ 107 w 274"/>
                <a:gd name="T17" fmla="*/ 143 h 157"/>
                <a:gd name="T18" fmla="*/ 137 w 274"/>
                <a:gd name="T19" fmla="*/ 128 h 157"/>
                <a:gd name="T20" fmla="*/ 153 w 274"/>
                <a:gd name="T21" fmla="*/ 128 h 157"/>
                <a:gd name="T22" fmla="*/ 183 w 274"/>
                <a:gd name="T23" fmla="*/ 128 h 157"/>
                <a:gd name="T24" fmla="*/ 198 w 274"/>
                <a:gd name="T25" fmla="*/ 114 h 157"/>
                <a:gd name="T26" fmla="*/ 213 w 274"/>
                <a:gd name="T27" fmla="*/ 100 h 157"/>
                <a:gd name="T28" fmla="*/ 229 w 274"/>
                <a:gd name="T29" fmla="*/ 86 h 157"/>
                <a:gd name="T30" fmla="*/ 244 w 274"/>
                <a:gd name="T31" fmla="*/ 57 h 157"/>
                <a:gd name="T32" fmla="*/ 244 w 274"/>
                <a:gd name="T33" fmla="*/ 57 h 157"/>
                <a:gd name="T34" fmla="*/ 259 w 274"/>
                <a:gd name="T35" fmla="*/ 43 h 157"/>
                <a:gd name="T36" fmla="*/ 259 w 274"/>
                <a:gd name="T37" fmla="*/ 43 h 157"/>
                <a:gd name="T38" fmla="*/ 259 w 274"/>
                <a:gd name="T39" fmla="*/ 43 h 157"/>
                <a:gd name="T40" fmla="*/ 274 w 274"/>
                <a:gd name="T41" fmla="*/ 43 h 157"/>
                <a:gd name="T42" fmla="*/ 274 w 274"/>
                <a:gd name="T43" fmla="*/ 57 h 157"/>
                <a:gd name="T44" fmla="*/ 274 w 274"/>
                <a:gd name="T45" fmla="*/ 57 h 157"/>
                <a:gd name="T46" fmla="*/ 274 w 274"/>
                <a:gd name="T47" fmla="*/ 71 h 157"/>
                <a:gd name="T48" fmla="*/ 259 w 274"/>
                <a:gd name="T49" fmla="*/ 100 h 157"/>
                <a:gd name="T50" fmla="*/ 244 w 274"/>
                <a:gd name="T51" fmla="*/ 114 h 157"/>
                <a:gd name="T52" fmla="*/ 213 w 274"/>
                <a:gd name="T53" fmla="*/ 128 h 157"/>
                <a:gd name="T54" fmla="*/ 198 w 274"/>
                <a:gd name="T55" fmla="*/ 143 h 157"/>
                <a:gd name="T56" fmla="*/ 168 w 274"/>
                <a:gd name="T57" fmla="*/ 157 h 157"/>
                <a:gd name="T58" fmla="*/ 137 w 274"/>
                <a:gd name="T59" fmla="*/ 157 h 157"/>
                <a:gd name="T60" fmla="*/ 107 w 274"/>
                <a:gd name="T61" fmla="*/ 157 h 157"/>
                <a:gd name="T62" fmla="*/ 76 w 274"/>
                <a:gd name="T63" fmla="*/ 157 h 157"/>
                <a:gd name="T64" fmla="*/ 61 w 274"/>
                <a:gd name="T65" fmla="*/ 143 h 157"/>
                <a:gd name="T66" fmla="*/ 46 w 274"/>
                <a:gd name="T67" fmla="*/ 128 h 157"/>
                <a:gd name="T68" fmla="*/ 31 w 274"/>
                <a:gd name="T69" fmla="*/ 114 h 157"/>
                <a:gd name="T70" fmla="*/ 16 w 274"/>
                <a:gd name="T71" fmla="*/ 86 h 157"/>
                <a:gd name="T72" fmla="*/ 16 w 274"/>
                <a:gd name="T73" fmla="*/ 71 h 157"/>
                <a:gd name="T74" fmla="*/ 16 w 274"/>
                <a:gd name="T75" fmla="*/ 43 h 157"/>
                <a:gd name="T76" fmla="*/ 0 w 274"/>
                <a:gd name="T77" fmla="*/ 28 h 157"/>
                <a:gd name="T78" fmla="*/ 0 w 274"/>
                <a:gd name="T79" fmla="*/ 0 h 157"/>
                <a:gd name="T80" fmla="*/ 0 w 274"/>
                <a:gd name="T81" fmla="*/ 0 h 157"/>
                <a:gd name="T82" fmla="*/ 16 w 274"/>
                <a:gd name="T83" fmla="*/ 0 h 157"/>
                <a:gd name="T84" fmla="*/ 16 w 274"/>
                <a:gd name="T85" fmla="*/ 0 h 157"/>
                <a:gd name="T86" fmla="*/ 16 w 274"/>
                <a:gd name="T87" fmla="*/ 0 h 157"/>
                <a:gd name="T88" fmla="*/ 16 w 274"/>
                <a:gd name="T89" fmla="*/ 14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57"/>
                <a:gd name="T137" fmla="*/ 274 w 274"/>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57">
                  <a:moveTo>
                    <a:pt x="16" y="14"/>
                  </a:moveTo>
                  <a:lnTo>
                    <a:pt x="16" y="14"/>
                  </a:lnTo>
                  <a:lnTo>
                    <a:pt x="31" y="28"/>
                  </a:lnTo>
                  <a:lnTo>
                    <a:pt x="31" y="43"/>
                  </a:lnTo>
                  <a:lnTo>
                    <a:pt x="31" y="57"/>
                  </a:lnTo>
                  <a:lnTo>
                    <a:pt x="31" y="71"/>
                  </a:lnTo>
                  <a:lnTo>
                    <a:pt x="31" y="86"/>
                  </a:lnTo>
                  <a:lnTo>
                    <a:pt x="46" y="100"/>
                  </a:lnTo>
                  <a:lnTo>
                    <a:pt x="46" y="114"/>
                  </a:lnTo>
                  <a:lnTo>
                    <a:pt x="61" y="114"/>
                  </a:lnTo>
                  <a:lnTo>
                    <a:pt x="61" y="128"/>
                  </a:lnTo>
                  <a:lnTo>
                    <a:pt x="76" y="128"/>
                  </a:lnTo>
                  <a:lnTo>
                    <a:pt x="92" y="143"/>
                  </a:lnTo>
                  <a:lnTo>
                    <a:pt x="107" y="143"/>
                  </a:lnTo>
                  <a:lnTo>
                    <a:pt x="122" y="143"/>
                  </a:lnTo>
                  <a:lnTo>
                    <a:pt x="137" y="128"/>
                  </a:lnTo>
                  <a:lnTo>
                    <a:pt x="153" y="128"/>
                  </a:lnTo>
                  <a:lnTo>
                    <a:pt x="168" y="128"/>
                  </a:lnTo>
                  <a:lnTo>
                    <a:pt x="183" y="128"/>
                  </a:lnTo>
                  <a:lnTo>
                    <a:pt x="198" y="114"/>
                  </a:lnTo>
                  <a:lnTo>
                    <a:pt x="213" y="100"/>
                  </a:lnTo>
                  <a:lnTo>
                    <a:pt x="229" y="86"/>
                  </a:lnTo>
                  <a:lnTo>
                    <a:pt x="244" y="71"/>
                  </a:lnTo>
                  <a:lnTo>
                    <a:pt x="244" y="57"/>
                  </a:lnTo>
                  <a:lnTo>
                    <a:pt x="259" y="43"/>
                  </a:lnTo>
                  <a:lnTo>
                    <a:pt x="274" y="43"/>
                  </a:lnTo>
                  <a:lnTo>
                    <a:pt x="274" y="57"/>
                  </a:lnTo>
                  <a:lnTo>
                    <a:pt x="274" y="71"/>
                  </a:lnTo>
                  <a:lnTo>
                    <a:pt x="274" y="86"/>
                  </a:lnTo>
                  <a:lnTo>
                    <a:pt x="259" y="100"/>
                  </a:lnTo>
                  <a:lnTo>
                    <a:pt x="244" y="114"/>
                  </a:lnTo>
                  <a:lnTo>
                    <a:pt x="229" y="128"/>
                  </a:lnTo>
                  <a:lnTo>
                    <a:pt x="213" y="128"/>
                  </a:lnTo>
                  <a:lnTo>
                    <a:pt x="213" y="143"/>
                  </a:lnTo>
                  <a:lnTo>
                    <a:pt x="198" y="143"/>
                  </a:lnTo>
                  <a:lnTo>
                    <a:pt x="183" y="143"/>
                  </a:lnTo>
                  <a:lnTo>
                    <a:pt x="168" y="157"/>
                  </a:lnTo>
                  <a:lnTo>
                    <a:pt x="153" y="157"/>
                  </a:lnTo>
                  <a:lnTo>
                    <a:pt x="137" y="157"/>
                  </a:lnTo>
                  <a:lnTo>
                    <a:pt x="122" y="157"/>
                  </a:lnTo>
                  <a:lnTo>
                    <a:pt x="107" y="157"/>
                  </a:lnTo>
                  <a:lnTo>
                    <a:pt x="92" y="157"/>
                  </a:lnTo>
                  <a:lnTo>
                    <a:pt x="76" y="157"/>
                  </a:lnTo>
                  <a:lnTo>
                    <a:pt x="61" y="157"/>
                  </a:lnTo>
                  <a:lnTo>
                    <a:pt x="61" y="143"/>
                  </a:lnTo>
                  <a:lnTo>
                    <a:pt x="46" y="143"/>
                  </a:lnTo>
                  <a:lnTo>
                    <a:pt x="46" y="128"/>
                  </a:lnTo>
                  <a:lnTo>
                    <a:pt x="31" y="128"/>
                  </a:lnTo>
                  <a:lnTo>
                    <a:pt x="31" y="114"/>
                  </a:lnTo>
                  <a:lnTo>
                    <a:pt x="31" y="100"/>
                  </a:lnTo>
                  <a:lnTo>
                    <a:pt x="16" y="86"/>
                  </a:lnTo>
                  <a:lnTo>
                    <a:pt x="16" y="71"/>
                  </a:lnTo>
                  <a:lnTo>
                    <a:pt x="16" y="57"/>
                  </a:lnTo>
                  <a:lnTo>
                    <a:pt x="16" y="43"/>
                  </a:lnTo>
                  <a:lnTo>
                    <a:pt x="0" y="28"/>
                  </a:lnTo>
                  <a:lnTo>
                    <a:pt x="0" y="14"/>
                  </a:lnTo>
                  <a:lnTo>
                    <a:pt x="0" y="0"/>
                  </a:lnTo>
                  <a:lnTo>
                    <a:pt x="16" y="0"/>
                  </a:lnTo>
                  <a:lnTo>
                    <a:pt x="16" y="14"/>
                  </a:lnTo>
                  <a:close/>
                </a:path>
              </a:pathLst>
            </a:custGeom>
            <a:solidFill>
              <a:srgbClr val="000000"/>
            </a:solidFill>
            <a:ln w="9525">
              <a:noFill/>
              <a:round/>
              <a:headEnd/>
              <a:tailEnd/>
            </a:ln>
          </p:spPr>
          <p:txBody>
            <a:bodyPr/>
            <a:lstStyle/>
            <a:p>
              <a:endParaRPr lang="ru-RU"/>
            </a:p>
          </p:txBody>
        </p:sp>
        <p:sp>
          <p:nvSpPr>
            <p:cNvPr id="47148" name="Freeform 1072"/>
            <p:cNvSpPr>
              <a:spLocks/>
            </p:cNvSpPr>
            <p:nvPr/>
          </p:nvSpPr>
          <p:spPr bwMode="auto">
            <a:xfrm>
              <a:off x="4552" y="1757"/>
              <a:ext cx="91" cy="72"/>
            </a:xfrm>
            <a:custGeom>
              <a:avLst/>
              <a:gdLst>
                <a:gd name="T0" fmla="*/ 30 w 91"/>
                <a:gd name="T1" fmla="*/ 15 h 72"/>
                <a:gd name="T2" fmla="*/ 30 w 91"/>
                <a:gd name="T3" fmla="*/ 29 h 72"/>
                <a:gd name="T4" fmla="*/ 30 w 91"/>
                <a:gd name="T5" fmla="*/ 29 h 72"/>
                <a:gd name="T6" fmla="*/ 30 w 91"/>
                <a:gd name="T7" fmla="*/ 43 h 72"/>
                <a:gd name="T8" fmla="*/ 30 w 91"/>
                <a:gd name="T9" fmla="*/ 43 h 72"/>
                <a:gd name="T10" fmla="*/ 46 w 91"/>
                <a:gd name="T11" fmla="*/ 43 h 72"/>
                <a:gd name="T12" fmla="*/ 61 w 91"/>
                <a:gd name="T13" fmla="*/ 43 h 72"/>
                <a:gd name="T14" fmla="*/ 61 w 91"/>
                <a:gd name="T15" fmla="*/ 43 h 72"/>
                <a:gd name="T16" fmla="*/ 76 w 91"/>
                <a:gd name="T17" fmla="*/ 43 h 72"/>
                <a:gd name="T18" fmla="*/ 91 w 91"/>
                <a:gd name="T19" fmla="*/ 43 h 72"/>
                <a:gd name="T20" fmla="*/ 91 w 91"/>
                <a:gd name="T21" fmla="*/ 43 h 72"/>
                <a:gd name="T22" fmla="*/ 91 w 91"/>
                <a:gd name="T23" fmla="*/ 43 h 72"/>
                <a:gd name="T24" fmla="*/ 91 w 91"/>
                <a:gd name="T25" fmla="*/ 58 h 72"/>
                <a:gd name="T26" fmla="*/ 91 w 91"/>
                <a:gd name="T27" fmla="*/ 58 h 72"/>
                <a:gd name="T28" fmla="*/ 91 w 91"/>
                <a:gd name="T29" fmla="*/ 58 h 72"/>
                <a:gd name="T30" fmla="*/ 91 w 91"/>
                <a:gd name="T31" fmla="*/ 58 h 72"/>
                <a:gd name="T32" fmla="*/ 76 w 91"/>
                <a:gd name="T33" fmla="*/ 72 h 72"/>
                <a:gd name="T34" fmla="*/ 61 w 91"/>
                <a:gd name="T35" fmla="*/ 72 h 72"/>
                <a:gd name="T36" fmla="*/ 46 w 91"/>
                <a:gd name="T37" fmla="*/ 72 h 72"/>
                <a:gd name="T38" fmla="*/ 46 w 91"/>
                <a:gd name="T39" fmla="*/ 72 h 72"/>
                <a:gd name="T40" fmla="*/ 30 w 91"/>
                <a:gd name="T41" fmla="*/ 72 h 72"/>
                <a:gd name="T42" fmla="*/ 15 w 91"/>
                <a:gd name="T43" fmla="*/ 58 h 72"/>
                <a:gd name="T44" fmla="*/ 15 w 91"/>
                <a:gd name="T45" fmla="*/ 58 h 72"/>
                <a:gd name="T46" fmla="*/ 0 w 91"/>
                <a:gd name="T47" fmla="*/ 58 h 72"/>
                <a:gd name="T48" fmla="*/ 0 w 91"/>
                <a:gd name="T49" fmla="*/ 43 h 72"/>
                <a:gd name="T50" fmla="*/ 0 w 91"/>
                <a:gd name="T51" fmla="*/ 43 h 72"/>
                <a:gd name="T52" fmla="*/ 0 w 91"/>
                <a:gd name="T53" fmla="*/ 43 h 72"/>
                <a:gd name="T54" fmla="*/ 0 w 91"/>
                <a:gd name="T55" fmla="*/ 29 h 72"/>
                <a:gd name="T56" fmla="*/ 0 w 91"/>
                <a:gd name="T57" fmla="*/ 29 h 72"/>
                <a:gd name="T58" fmla="*/ 0 w 91"/>
                <a:gd name="T59" fmla="*/ 15 h 72"/>
                <a:gd name="T60" fmla="*/ 0 w 91"/>
                <a:gd name="T61" fmla="*/ 15 h 72"/>
                <a:gd name="T62" fmla="*/ 0 w 91"/>
                <a:gd name="T63" fmla="*/ 15 h 72"/>
                <a:gd name="T64" fmla="*/ 15 w 91"/>
                <a:gd name="T65" fmla="*/ 0 h 72"/>
                <a:gd name="T66" fmla="*/ 15 w 91"/>
                <a:gd name="T67" fmla="*/ 0 h 72"/>
                <a:gd name="T68" fmla="*/ 15 w 91"/>
                <a:gd name="T69" fmla="*/ 0 h 72"/>
                <a:gd name="T70" fmla="*/ 30 w 91"/>
                <a:gd name="T71" fmla="*/ 0 h 72"/>
                <a:gd name="T72" fmla="*/ 30 w 91"/>
                <a:gd name="T73" fmla="*/ 15 h 72"/>
                <a:gd name="T74" fmla="*/ 30 w 91"/>
                <a:gd name="T75" fmla="*/ 15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
                <a:gd name="T115" fmla="*/ 0 h 72"/>
                <a:gd name="T116" fmla="*/ 91 w 91"/>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 h="72">
                  <a:moveTo>
                    <a:pt x="30" y="15"/>
                  </a:moveTo>
                  <a:lnTo>
                    <a:pt x="30" y="15"/>
                  </a:lnTo>
                  <a:lnTo>
                    <a:pt x="30" y="29"/>
                  </a:lnTo>
                  <a:lnTo>
                    <a:pt x="30" y="43"/>
                  </a:lnTo>
                  <a:lnTo>
                    <a:pt x="46" y="43"/>
                  </a:lnTo>
                  <a:lnTo>
                    <a:pt x="61" y="43"/>
                  </a:lnTo>
                  <a:lnTo>
                    <a:pt x="76" y="43"/>
                  </a:lnTo>
                  <a:lnTo>
                    <a:pt x="91" y="43"/>
                  </a:lnTo>
                  <a:lnTo>
                    <a:pt x="91" y="58"/>
                  </a:lnTo>
                  <a:lnTo>
                    <a:pt x="76" y="72"/>
                  </a:lnTo>
                  <a:lnTo>
                    <a:pt x="61" y="72"/>
                  </a:lnTo>
                  <a:lnTo>
                    <a:pt x="46" y="72"/>
                  </a:lnTo>
                  <a:lnTo>
                    <a:pt x="30" y="72"/>
                  </a:lnTo>
                  <a:lnTo>
                    <a:pt x="15" y="58"/>
                  </a:lnTo>
                  <a:lnTo>
                    <a:pt x="0" y="58"/>
                  </a:lnTo>
                  <a:lnTo>
                    <a:pt x="0" y="43"/>
                  </a:lnTo>
                  <a:lnTo>
                    <a:pt x="0" y="29"/>
                  </a:lnTo>
                  <a:lnTo>
                    <a:pt x="0" y="15"/>
                  </a:lnTo>
                  <a:lnTo>
                    <a:pt x="15" y="0"/>
                  </a:lnTo>
                  <a:lnTo>
                    <a:pt x="30" y="0"/>
                  </a:lnTo>
                  <a:lnTo>
                    <a:pt x="30" y="15"/>
                  </a:lnTo>
                  <a:close/>
                </a:path>
              </a:pathLst>
            </a:custGeom>
            <a:solidFill>
              <a:srgbClr val="000000"/>
            </a:solidFill>
            <a:ln w="9525">
              <a:noFill/>
              <a:round/>
              <a:headEnd/>
              <a:tailEnd/>
            </a:ln>
          </p:spPr>
          <p:txBody>
            <a:bodyPr/>
            <a:lstStyle/>
            <a:p>
              <a:endParaRPr lang="ru-RU"/>
            </a:p>
          </p:txBody>
        </p:sp>
        <p:sp>
          <p:nvSpPr>
            <p:cNvPr id="47149" name="Freeform 1073"/>
            <p:cNvSpPr>
              <a:spLocks/>
            </p:cNvSpPr>
            <p:nvPr/>
          </p:nvSpPr>
          <p:spPr bwMode="auto">
            <a:xfrm>
              <a:off x="4765" y="1571"/>
              <a:ext cx="107" cy="58"/>
            </a:xfrm>
            <a:custGeom>
              <a:avLst/>
              <a:gdLst>
                <a:gd name="T0" fmla="*/ 107 w 107"/>
                <a:gd name="T1" fmla="*/ 15 h 58"/>
                <a:gd name="T2" fmla="*/ 107 w 107"/>
                <a:gd name="T3" fmla="*/ 15 h 58"/>
                <a:gd name="T4" fmla="*/ 107 w 107"/>
                <a:gd name="T5" fmla="*/ 15 h 58"/>
                <a:gd name="T6" fmla="*/ 92 w 107"/>
                <a:gd name="T7" fmla="*/ 15 h 58"/>
                <a:gd name="T8" fmla="*/ 92 w 107"/>
                <a:gd name="T9" fmla="*/ 15 h 58"/>
                <a:gd name="T10" fmla="*/ 92 w 107"/>
                <a:gd name="T11" fmla="*/ 29 h 58"/>
                <a:gd name="T12" fmla="*/ 92 w 107"/>
                <a:gd name="T13" fmla="*/ 29 h 58"/>
                <a:gd name="T14" fmla="*/ 76 w 107"/>
                <a:gd name="T15" fmla="*/ 29 h 58"/>
                <a:gd name="T16" fmla="*/ 76 w 107"/>
                <a:gd name="T17" fmla="*/ 29 h 58"/>
                <a:gd name="T18" fmla="*/ 76 w 107"/>
                <a:gd name="T19" fmla="*/ 43 h 58"/>
                <a:gd name="T20" fmla="*/ 61 w 107"/>
                <a:gd name="T21" fmla="*/ 43 h 58"/>
                <a:gd name="T22" fmla="*/ 61 w 107"/>
                <a:gd name="T23" fmla="*/ 43 h 58"/>
                <a:gd name="T24" fmla="*/ 61 w 107"/>
                <a:gd name="T25" fmla="*/ 43 h 58"/>
                <a:gd name="T26" fmla="*/ 46 w 107"/>
                <a:gd name="T27" fmla="*/ 43 h 58"/>
                <a:gd name="T28" fmla="*/ 46 w 107"/>
                <a:gd name="T29" fmla="*/ 43 h 58"/>
                <a:gd name="T30" fmla="*/ 46 w 107"/>
                <a:gd name="T31" fmla="*/ 43 h 58"/>
                <a:gd name="T32" fmla="*/ 46 w 107"/>
                <a:gd name="T33" fmla="*/ 58 h 58"/>
                <a:gd name="T34" fmla="*/ 46 w 107"/>
                <a:gd name="T35" fmla="*/ 58 h 58"/>
                <a:gd name="T36" fmla="*/ 31 w 107"/>
                <a:gd name="T37" fmla="*/ 58 h 58"/>
                <a:gd name="T38" fmla="*/ 31 w 107"/>
                <a:gd name="T39" fmla="*/ 58 h 58"/>
                <a:gd name="T40" fmla="*/ 31 w 107"/>
                <a:gd name="T41" fmla="*/ 58 h 58"/>
                <a:gd name="T42" fmla="*/ 31 w 107"/>
                <a:gd name="T43" fmla="*/ 58 h 58"/>
                <a:gd name="T44" fmla="*/ 15 w 107"/>
                <a:gd name="T45" fmla="*/ 58 h 58"/>
                <a:gd name="T46" fmla="*/ 15 w 107"/>
                <a:gd name="T47" fmla="*/ 58 h 58"/>
                <a:gd name="T48" fmla="*/ 15 w 107"/>
                <a:gd name="T49" fmla="*/ 58 h 58"/>
                <a:gd name="T50" fmla="*/ 0 w 107"/>
                <a:gd name="T51" fmla="*/ 58 h 58"/>
                <a:gd name="T52" fmla="*/ 0 w 107"/>
                <a:gd name="T53" fmla="*/ 58 h 58"/>
                <a:gd name="T54" fmla="*/ 0 w 107"/>
                <a:gd name="T55" fmla="*/ 58 h 58"/>
                <a:gd name="T56" fmla="*/ 0 w 107"/>
                <a:gd name="T57" fmla="*/ 58 h 58"/>
                <a:gd name="T58" fmla="*/ 0 w 107"/>
                <a:gd name="T59" fmla="*/ 58 h 58"/>
                <a:gd name="T60" fmla="*/ 0 w 107"/>
                <a:gd name="T61" fmla="*/ 58 h 58"/>
                <a:gd name="T62" fmla="*/ 0 w 107"/>
                <a:gd name="T63" fmla="*/ 58 h 58"/>
                <a:gd name="T64" fmla="*/ 0 w 107"/>
                <a:gd name="T65" fmla="*/ 58 h 58"/>
                <a:gd name="T66" fmla="*/ 0 w 107"/>
                <a:gd name="T67" fmla="*/ 43 h 58"/>
                <a:gd name="T68" fmla="*/ 15 w 107"/>
                <a:gd name="T69" fmla="*/ 43 h 58"/>
                <a:gd name="T70" fmla="*/ 15 w 107"/>
                <a:gd name="T71" fmla="*/ 43 h 58"/>
                <a:gd name="T72" fmla="*/ 31 w 107"/>
                <a:gd name="T73" fmla="*/ 43 h 58"/>
                <a:gd name="T74" fmla="*/ 31 w 107"/>
                <a:gd name="T75" fmla="*/ 29 h 58"/>
                <a:gd name="T76" fmla="*/ 46 w 107"/>
                <a:gd name="T77" fmla="*/ 29 h 58"/>
                <a:gd name="T78" fmla="*/ 61 w 107"/>
                <a:gd name="T79" fmla="*/ 29 h 58"/>
                <a:gd name="T80" fmla="*/ 76 w 107"/>
                <a:gd name="T81" fmla="*/ 15 h 58"/>
                <a:gd name="T82" fmla="*/ 76 w 107"/>
                <a:gd name="T83" fmla="*/ 15 h 58"/>
                <a:gd name="T84" fmla="*/ 92 w 107"/>
                <a:gd name="T85" fmla="*/ 0 h 58"/>
                <a:gd name="T86" fmla="*/ 92 w 107"/>
                <a:gd name="T87" fmla="*/ 0 h 58"/>
                <a:gd name="T88" fmla="*/ 107 w 107"/>
                <a:gd name="T89" fmla="*/ 0 h 58"/>
                <a:gd name="T90" fmla="*/ 107 w 107"/>
                <a:gd name="T91" fmla="*/ 0 h 58"/>
                <a:gd name="T92" fmla="*/ 107 w 107"/>
                <a:gd name="T93" fmla="*/ 0 h 58"/>
                <a:gd name="T94" fmla="*/ 107 w 107"/>
                <a:gd name="T95" fmla="*/ 0 h 58"/>
                <a:gd name="T96" fmla="*/ 107 w 107"/>
                <a:gd name="T97" fmla="*/ 15 h 58"/>
                <a:gd name="T98" fmla="*/ 107 w 107"/>
                <a:gd name="T99" fmla="*/ 15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
                <a:gd name="T151" fmla="*/ 0 h 58"/>
                <a:gd name="T152" fmla="*/ 107 w 107"/>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 h="58">
                  <a:moveTo>
                    <a:pt x="107" y="15"/>
                  </a:moveTo>
                  <a:lnTo>
                    <a:pt x="107" y="15"/>
                  </a:lnTo>
                  <a:lnTo>
                    <a:pt x="92" y="15"/>
                  </a:lnTo>
                  <a:lnTo>
                    <a:pt x="92" y="29"/>
                  </a:lnTo>
                  <a:lnTo>
                    <a:pt x="76" y="29"/>
                  </a:lnTo>
                  <a:lnTo>
                    <a:pt x="76" y="43"/>
                  </a:lnTo>
                  <a:lnTo>
                    <a:pt x="61" y="43"/>
                  </a:lnTo>
                  <a:lnTo>
                    <a:pt x="46" y="43"/>
                  </a:lnTo>
                  <a:lnTo>
                    <a:pt x="46" y="58"/>
                  </a:lnTo>
                  <a:lnTo>
                    <a:pt x="31" y="58"/>
                  </a:lnTo>
                  <a:lnTo>
                    <a:pt x="15" y="58"/>
                  </a:lnTo>
                  <a:lnTo>
                    <a:pt x="0" y="58"/>
                  </a:lnTo>
                  <a:lnTo>
                    <a:pt x="0" y="43"/>
                  </a:lnTo>
                  <a:lnTo>
                    <a:pt x="15" y="43"/>
                  </a:lnTo>
                  <a:lnTo>
                    <a:pt x="31" y="43"/>
                  </a:lnTo>
                  <a:lnTo>
                    <a:pt x="31" y="29"/>
                  </a:lnTo>
                  <a:lnTo>
                    <a:pt x="46" y="29"/>
                  </a:lnTo>
                  <a:lnTo>
                    <a:pt x="61" y="29"/>
                  </a:lnTo>
                  <a:lnTo>
                    <a:pt x="76" y="15"/>
                  </a:lnTo>
                  <a:lnTo>
                    <a:pt x="92" y="0"/>
                  </a:lnTo>
                  <a:lnTo>
                    <a:pt x="107" y="0"/>
                  </a:lnTo>
                  <a:lnTo>
                    <a:pt x="107" y="15"/>
                  </a:lnTo>
                  <a:close/>
                </a:path>
              </a:pathLst>
            </a:custGeom>
            <a:solidFill>
              <a:srgbClr val="000000"/>
            </a:solidFill>
            <a:ln w="9525">
              <a:noFill/>
              <a:round/>
              <a:headEnd/>
              <a:tailEnd/>
            </a:ln>
          </p:spPr>
          <p:txBody>
            <a:bodyPr/>
            <a:lstStyle/>
            <a:p>
              <a:endParaRPr lang="ru-RU"/>
            </a:p>
          </p:txBody>
        </p:sp>
        <p:sp>
          <p:nvSpPr>
            <p:cNvPr id="47150" name="Freeform 1074"/>
            <p:cNvSpPr>
              <a:spLocks/>
            </p:cNvSpPr>
            <p:nvPr/>
          </p:nvSpPr>
          <p:spPr bwMode="auto">
            <a:xfrm>
              <a:off x="4704" y="1500"/>
              <a:ext cx="198" cy="100"/>
            </a:xfrm>
            <a:custGeom>
              <a:avLst/>
              <a:gdLst>
                <a:gd name="T0" fmla="*/ 183 w 198"/>
                <a:gd name="T1" fmla="*/ 14 h 100"/>
                <a:gd name="T2" fmla="*/ 168 w 198"/>
                <a:gd name="T3" fmla="*/ 28 h 100"/>
                <a:gd name="T4" fmla="*/ 153 w 198"/>
                <a:gd name="T5" fmla="*/ 43 h 100"/>
                <a:gd name="T6" fmla="*/ 153 w 198"/>
                <a:gd name="T7" fmla="*/ 43 h 100"/>
                <a:gd name="T8" fmla="*/ 137 w 198"/>
                <a:gd name="T9" fmla="*/ 57 h 100"/>
                <a:gd name="T10" fmla="*/ 122 w 198"/>
                <a:gd name="T11" fmla="*/ 57 h 100"/>
                <a:gd name="T12" fmla="*/ 107 w 198"/>
                <a:gd name="T13" fmla="*/ 71 h 100"/>
                <a:gd name="T14" fmla="*/ 107 w 198"/>
                <a:gd name="T15" fmla="*/ 71 h 100"/>
                <a:gd name="T16" fmla="*/ 92 w 198"/>
                <a:gd name="T17" fmla="*/ 86 h 100"/>
                <a:gd name="T18" fmla="*/ 76 w 198"/>
                <a:gd name="T19" fmla="*/ 86 h 100"/>
                <a:gd name="T20" fmla="*/ 61 w 198"/>
                <a:gd name="T21" fmla="*/ 86 h 100"/>
                <a:gd name="T22" fmla="*/ 61 w 198"/>
                <a:gd name="T23" fmla="*/ 86 h 100"/>
                <a:gd name="T24" fmla="*/ 46 w 198"/>
                <a:gd name="T25" fmla="*/ 86 h 100"/>
                <a:gd name="T26" fmla="*/ 31 w 198"/>
                <a:gd name="T27" fmla="*/ 86 h 100"/>
                <a:gd name="T28" fmla="*/ 31 w 198"/>
                <a:gd name="T29" fmla="*/ 100 h 100"/>
                <a:gd name="T30" fmla="*/ 15 w 198"/>
                <a:gd name="T31" fmla="*/ 100 h 100"/>
                <a:gd name="T32" fmla="*/ 15 w 198"/>
                <a:gd name="T33" fmla="*/ 100 h 100"/>
                <a:gd name="T34" fmla="*/ 0 w 198"/>
                <a:gd name="T35" fmla="*/ 100 h 100"/>
                <a:gd name="T36" fmla="*/ 0 w 198"/>
                <a:gd name="T37" fmla="*/ 86 h 100"/>
                <a:gd name="T38" fmla="*/ 0 w 198"/>
                <a:gd name="T39" fmla="*/ 86 h 100"/>
                <a:gd name="T40" fmla="*/ 15 w 198"/>
                <a:gd name="T41" fmla="*/ 86 h 100"/>
                <a:gd name="T42" fmla="*/ 31 w 198"/>
                <a:gd name="T43" fmla="*/ 86 h 100"/>
                <a:gd name="T44" fmla="*/ 31 w 198"/>
                <a:gd name="T45" fmla="*/ 86 h 100"/>
                <a:gd name="T46" fmla="*/ 46 w 198"/>
                <a:gd name="T47" fmla="*/ 71 h 100"/>
                <a:gd name="T48" fmla="*/ 46 w 198"/>
                <a:gd name="T49" fmla="*/ 71 h 100"/>
                <a:gd name="T50" fmla="*/ 61 w 198"/>
                <a:gd name="T51" fmla="*/ 71 h 100"/>
                <a:gd name="T52" fmla="*/ 61 w 198"/>
                <a:gd name="T53" fmla="*/ 71 h 100"/>
                <a:gd name="T54" fmla="*/ 76 w 198"/>
                <a:gd name="T55" fmla="*/ 71 h 100"/>
                <a:gd name="T56" fmla="*/ 92 w 198"/>
                <a:gd name="T57" fmla="*/ 57 h 100"/>
                <a:gd name="T58" fmla="*/ 107 w 198"/>
                <a:gd name="T59" fmla="*/ 57 h 100"/>
                <a:gd name="T60" fmla="*/ 122 w 198"/>
                <a:gd name="T61" fmla="*/ 43 h 100"/>
                <a:gd name="T62" fmla="*/ 122 w 198"/>
                <a:gd name="T63" fmla="*/ 43 h 100"/>
                <a:gd name="T64" fmla="*/ 137 w 198"/>
                <a:gd name="T65" fmla="*/ 28 h 100"/>
                <a:gd name="T66" fmla="*/ 153 w 198"/>
                <a:gd name="T67" fmla="*/ 28 h 100"/>
                <a:gd name="T68" fmla="*/ 153 w 198"/>
                <a:gd name="T69" fmla="*/ 14 h 100"/>
                <a:gd name="T70" fmla="*/ 168 w 198"/>
                <a:gd name="T71" fmla="*/ 14 h 100"/>
                <a:gd name="T72" fmla="*/ 183 w 198"/>
                <a:gd name="T73" fmla="*/ 0 h 100"/>
                <a:gd name="T74" fmla="*/ 183 w 198"/>
                <a:gd name="T75" fmla="*/ 0 h 100"/>
                <a:gd name="T76" fmla="*/ 198 w 198"/>
                <a:gd name="T77" fmla="*/ 14 h 100"/>
                <a:gd name="T78" fmla="*/ 183 w 198"/>
                <a:gd name="T79" fmla="*/ 14 h 100"/>
                <a:gd name="T80" fmla="*/ 183 w 198"/>
                <a:gd name="T81" fmla="*/ 14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8"/>
                <a:gd name="T124" fmla="*/ 0 h 100"/>
                <a:gd name="T125" fmla="*/ 198 w 198"/>
                <a:gd name="T126" fmla="*/ 100 h 1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8" h="100">
                  <a:moveTo>
                    <a:pt x="183" y="14"/>
                  </a:moveTo>
                  <a:lnTo>
                    <a:pt x="183" y="14"/>
                  </a:lnTo>
                  <a:lnTo>
                    <a:pt x="168" y="28"/>
                  </a:lnTo>
                  <a:lnTo>
                    <a:pt x="153" y="43"/>
                  </a:lnTo>
                  <a:lnTo>
                    <a:pt x="137" y="57"/>
                  </a:lnTo>
                  <a:lnTo>
                    <a:pt x="122" y="57"/>
                  </a:lnTo>
                  <a:lnTo>
                    <a:pt x="122" y="71"/>
                  </a:lnTo>
                  <a:lnTo>
                    <a:pt x="107" y="71"/>
                  </a:lnTo>
                  <a:lnTo>
                    <a:pt x="92" y="86"/>
                  </a:lnTo>
                  <a:lnTo>
                    <a:pt x="76" y="86"/>
                  </a:lnTo>
                  <a:lnTo>
                    <a:pt x="61" y="86"/>
                  </a:lnTo>
                  <a:lnTo>
                    <a:pt x="46" y="86"/>
                  </a:lnTo>
                  <a:lnTo>
                    <a:pt x="31" y="86"/>
                  </a:lnTo>
                  <a:lnTo>
                    <a:pt x="31" y="100"/>
                  </a:lnTo>
                  <a:lnTo>
                    <a:pt x="15" y="100"/>
                  </a:lnTo>
                  <a:lnTo>
                    <a:pt x="0" y="100"/>
                  </a:lnTo>
                  <a:lnTo>
                    <a:pt x="0" y="86"/>
                  </a:lnTo>
                  <a:lnTo>
                    <a:pt x="15" y="86"/>
                  </a:lnTo>
                  <a:lnTo>
                    <a:pt x="31" y="86"/>
                  </a:lnTo>
                  <a:lnTo>
                    <a:pt x="46" y="71"/>
                  </a:lnTo>
                  <a:lnTo>
                    <a:pt x="61" y="71"/>
                  </a:lnTo>
                  <a:lnTo>
                    <a:pt x="76" y="71"/>
                  </a:lnTo>
                  <a:lnTo>
                    <a:pt x="76" y="57"/>
                  </a:lnTo>
                  <a:lnTo>
                    <a:pt x="92" y="57"/>
                  </a:lnTo>
                  <a:lnTo>
                    <a:pt x="107" y="57"/>
                  </a:lnTo>
                  <a:lnTo>
                    <a:pt x="107" y="43"/>
                  </a:lnTo>
                  <a:lnTo>
                    <a:pt x="122" y="43"/>
                  </a:lnTo>
                  <a:lnTo>
                    <a:pt x="137" y="43"/>
                  </a:lnTo>
                  <a:lnTo>
                    <a:pt x="137" y="28"/>
                  </a:lnTo>
                  <a:lnTo>
                    <a:pt x="153" y="28"/>
                  </a:lnTo>
                  <a:lnTo>
                    <a:pt x="153" y="14"/>
                  </a:lnTo>
                  <a:lnTo>
                    <a:pt x="168" y="14"/>
                  </a:lnTo>
                  <a:lnTo>
                    <a:pt x="183" y="0"/>
                  </a:lnTo>
                  <a:lnTo>
                    <a:pt x="198" y="14"/>
                  </a:lnTo>
                  <a:lnTo>
                    <a:pt x="183" y="14"/>
                  </a:lnTo>
                  <a:close/>
                </a:path>
              </a:pathLst>
            </a:custGeom>
            <a:solidFill>
              <a:srgbClr val="000000"/>
            </a:solidFill>
            <a:ln w="9525">
              <a:noFill/>
              <a:round/>
              <a:headEnd/>
              <a:tailEnd/>
            </a:ln>
          </p:spPr>
          <p:txBody>
            <a:bodyPr/>
            <a:lstStyle/>
            <a:p>
              <a:endParaRPr lang="ru-RU"/>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456" y="255598"/>
            <a:ext cx="4762500" cy="6400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6659">
                                            <p:txEl>
                                              <p:pRg st="0" end="0"/>
                                            </p:txEl>
                                          </p:spTgt>
                                        </p:tgtEl>
                                        <p:attrNameLst>
                                          <p:attrName>style.visibility</p:attrName>
                                        </p:attrNameLst>
                                      </p:cBhvr>
                                      <p:to>
                                        <p:strVal val="visible"/>
                                      </p:to>
                                    </p:set>
                                    <p:animEffect transition="in" filter="dissolve">
                                      <p:cBhvr>
                                        <p:cTn id="7" dur="500"/>
                                        <p:tgtEl>
                                          <p:spTgt spid="96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6659">
                                            <p:txEl>
                                              <p:pRg st="1" end="1"/>
                                            </p:txEl>
                                          </p:spTgt>
                                        </p:tgtEl>
                                        <p:attrNameLst>
                                          <p:attrName>style.visibility</p:attrName>
                                        </p:attrNameLst>
                                      </p:cBhvr>
                                      <p:to>
                                        <p:strVal val="visible"/>
                                      </p:to>
                                    </p:set>
                                    <p:animEffect transition="in" filter="dissolve">
                                      <p:cBhvr>
                                        <p:cTn id="12" dur="500"/>
                                        <p:tgtEl>
                                          <p:spTgt spid="96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6659">
                                            <p:txEl>
                                              <p:pRg st="2" end="2"/>
                                            </p:txEl>
                                          </p:spTgt>
                                        </p:tgtEl>
                                        <p:attrNameLst>
                                          <p:attrName>style.visibility</p:attrName>
                                        </p:attrNameLst>
                                      </p:cBhvr>
                                      <p:to>
                                        <p:strVal val="visible"/>
                                      </p:to>
                                    </p:set>
                                    <p:animEffect transition="in" filter="dissolve">
                                      <p:cBhvr>
                                        <p:cTn id="17" dur="500"/>
                                        <p:tgtEl>
                                          <p:spTgt spid="96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6659">
                                            <p:txEl>
                                              <p:pRg st="3" end="3"/>
                                            </p:txEl>
                                          </p:spTgt>
                                        </p:tgtEl>
                                        <p:attrNameLst>
                                          <p:attrName>style.visibility</p:attrName>
                                        </p:attrNameLst>
                                      </p:cBhvr>
                                      <p:to>
                                        <p:strVal val="visible"/>
                                      </p:to>
                                    </p:set>
                                    <p:animEffect transition="in" filter="dissolve">
                                      <p:cBhvr>
                                        <p:cTn id="22" dur="500"/>
                                        <p:tgtEl>
                                          <p:spTgt spid="966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599" y="304800"/>
            <a:ext cx="11963399" cy="3276600"/>
          </a:xfrm>
        </p:spPr>
        <p:txBody>
          <a:bodyPr>
            <a:normAutofit/>
          </a:bodyPr>
          <a:lstStyle/>
          <a:p>
            <a:pPr marL="514350" indent="-514350">
              <a:lnSpc>
                <a:spcPct val="70000"/>
              </a:lnSpc>
              <a:buNone/>
            </a:pPr>
            <a:r>
              <a:rPr lang="en-US" sz="3200" b="1" dirty="0">
                <a:latin typeface="+mj-lt"/>
                <a:ea typeface="ＭＳ Ｐゴシック"/>
                <a:cs typeface="ＭＳ Ｐゴシック"/>
              </a:rPr>
              <a:t>What has God taught you?</a:t>
            </a:r>
            <a:endParaRPr lang="en-US" b="1" i="1" dirty="0">
              <a:latin typeface="+mj-lt"/>
              <a:ea typeface="ＭＳ Ｐゴシック"/>
              <a:cs typeface="ＭＳ Ｐゴシック"/>
            </a:endParaRPr>
          </a:p>
          <a:p>
            <a:pPr marL="514350" indent="-514350">
              <a:lnSpc>
                <a:spcPct val="70000"/>
              </a:lnSpc>
              <a:buNone/>
            </a:pPr>
            <a:endParaRPr lang="ru-RU" sz="2500" b="1" i="1" dirty="0">
              <a:latin typeface="+mj-lt"/>
              <a:ea typeface="ＭＳ Ｐゴシック"/>
              <a:cs typeface="ＭＳ Ｐゴシック"/>
            </a:endParaRPr>
          </a:p>
          <a:p>
            <a:pPr marL="514350" indent="-514350">
              <a:lnSpc>
                <a:spcPct val="80000"/>
              </a:lnSpc>
              <a:buFont typeface="Arial" charset="0"/>
              <a:buAutoNum type="arabicPeriod"/>
            </a:pPr>
            <a:r>
              <a:rPr lang="en-US" sz="2400" dirty="0"/>
              <a:t>Some of the important lessons that God has taught you concerning your character are . . . </a:t>
            </a:r>
          </a:p>
          <a:p>
            <a:pPr marL="514350" indent="-514350">
              <a:lnSpc>
                <a:spcPct val="80000"/>
              </a:lnSpc>
              <a:buFont typeface="Arial" charset="0"/>
              <a:buAutoNum type="arabicPeriod"/>
            </a:pPr>
            <a:r>
              <a:rPr lang="en-US" sz="2400" dirty="0"/>
              <a:t>The character traits that you have learned to value the most are . . .</a:t>
            </a:r>
          </a:p>
          <a:p>
            <a:pPr marL="514350" indent="-514350">
              <a:lnSpc>
                <a:spcPct val="80000"/>
              </a:lnSpc>
              <a:buFont typeface="Arial" charset="0"/>
              <a:buAutoNum type="arabicPeriod"/>
            </a:pPr>
            <a:r>
              <a:rPr lang="en-US" sz="2400" dirty="0"/>
              <a:t>Some of the important lessons God has taught you about your uniqueness as a child of God are . . .</a:t>
            </a:r>
          </a:p>
          <a:p>
            <a:pPr marL="514350" indent="-514350">
              <a:lnSpc>
                <a:spcPct val="80000"/>
              </a:lnSpc>
              <a:buFont typeface="Arial" charset="0"/>
              <a:buAutoNum type="arabicPeriod"/>
            </a:pPr>
            <a:r>
              <a:rPr lang="en-US" sz="2400" dirty="0"/>
              <a:t>Some of the important lessons God has taught you concerning your effectiveness in serving him are . . . </a:t>
            </a:r>
          </a:p>
          <a:p>
            <a:pPr marL="514350" indent="-514350">
              <a:lnSpc>
                <a:spcPct val="70000"/>
              </a:lnSpc>
              <a:buClr>
                <a:schemeClr val="accent1"/>
              </a:buClr>
              <a:buFont typeface="Arial" charset="0"/>
              <a:buChar char="•"/>
            </a:pPr>
            <a:endParaRPr lang="en-US" sz="2500" dirty="0">
              <a:latin typeface="+mj-lt"/>
              <a:ea typeface="ＭＳ Ｐゴシック"/>
              <a:cs typeface="ＭＳ Ｐゴシック"/>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154" y="2971800"/>
            <a:ext cx="5263845" cy="3924300"/>
          </a:xfrm>
          <a:prstGeom prst="rect">
            <a:avLst/>
          </a:prstGeom>
        </p:spPr>
      </p:pic>
      <p:sp>
        <p:nvSpPr>
          <p:cNvPr id="3" name="TextBox 2"/>
          <p:cNvSpPr txBox="1"/>
          <p:nvPr/>
        </p:nvSpPr>
        <p:spPr>
          <a:xfrm>
            <a:off x="228600" y="3581400"/>
            <a:ext cx="6248400" cy="2437590"/>
          </a:xfrm>
          <a:prstGeom prst="rect">
            <a:avLst/>
          </a:prstGeom>
          <a:noFill/>
        </p:spPr>
        <p:txBody>
          <a:bodyPr wrap="square" rtlCol="0">
            <a:spAutoFit/>
          </a:bodyPr>
          <a:lstStyle/>
          <a:p>
            <a:pPr marL="457200" indent="-457200">
              <a:lnSpc>
                <a:spcPct val="80000"/>
              </a:lnSpc>
              <a:buFont typeface="+mj-lt"/>
              <a:buAutoNum type="arabicPeriod" startAt="5"/>
            </a:pPr>
            <a:r>
              <a:rPr lang="en-US" sz="2400" dirty="0">
                <a:latin typeface="+mn-lt"/>
              </a:rPr>
              <a:t>Some of your core convictions about people and relationships are . . .</a:t>
            </a:r>
          </a:p>
          <a:p>
            <a:pPr marL="457200" indent="-457200">
              <a:lnSpc>
                <a:spcPct val="80000"/>
              </a:lnSpc>
              <a:buFont typeface="+mj-lt"/>
              <a:buAutoNum type="arabicPeriod" startAt="5"/>
            </a:pPr>
            <a:r>
              <a:rPr lang="en-US" sz="2400" dirty="0">
                <a:latin typeface="+mn-lt"/>
              </a:rPr>
              <a:t>Some of your core convictions about the church and ministry are . . .</a:t>
            </a:r>
          </a:p>
          <a:p>
            <a:pPr marL="457200" indent="-457200">
              <a:lnSpc>
                <a:spcPct val="80000"/>
              </a:lnSpc>
              <a:buFont typeface="+mj-lt"/>
              <a:buAutoNum type="arabicPeriod" startAt="5"/>
            </a:pPr>
            <a:r>
              <a:rPr lang="en-US" sz="2400" dirty="0">
                <a:latin typeface="+mn-lt"/>
              </a:rPr>
              <a:t>Some important lessons and insights God has taught you from your painful moments are . . .</a:t>
            </a: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1262856" y="0"/>
            <a:ext cx="9144000" cy="6858000"/>
          </a:xfrm>
          <a:prstGeom prst="rect">
            <a:avLst/>
          </a:prstGeom>
          <a:solidFill>
            <a:schemeClr val="bg1">
              <a:alpha val="50195"/>
            </a:schemeClr>
          </a:solidFill>
          <a:ln w="9525">
            <a:noFill/>
            <a:miter lim="800000"/>
            <a:headEnd/>
            <a:tailEnd/>
          </a:ln>
        </p:spPr>
        <p:txBody>
          <a:bodyPr wrap="none" anchor="ctr"/>
          <a:lstStyle/>
          <a:p>
            <a:endParaRPr lang="ru-RU"/>
          </a:p>
        </p:txBody>
      </p:sp>
      <p:sp>
        <p:nvSpPr>
          <p:cNvPr id="64514" name="Rectangle 3"/>
          <p:cNvSpPr>
            <a:spLocks noChangeArrowheads="1"/>
          </p:cNvSpPr>
          <p:nvPr/>
        </p:nvSpPr>
        <p:spPr bwMode="auto">
          <a:xfrm>
            <a:off x="78581" y="300037"/>
            <a:ext cx="7772400" cy="1143000"/>
          </a:xfrm>
          <a:prstGeom prst="rect">
            <a:avLst/>
          </a:prstGeom>
          <a:noFill/>
          <a:ln w="12700">
            <a:noFill/>
            <a:miter lim="800000"/>
            <a:headEnd/>
            <a:tailEnd/>
          </a:ln>
        </p:spPr>
        <p:txBody>
          <a:bodyPr lIns="90487" tIns="44450" rIns="90487" bIns="44450" anchor="ctr"/>
          <a:lstStyle/>
          <a:p>
            <a:pPr algn="ctr" eaLnBrk="0" hangingPunct="0"/>
            <a:r>
              <a:rPr lang="en-US" sz="4000" dirty="0">
                <a:solidFill>
                  <a:schemeClr val="tx2"/>
                </a:solidFill>
                <a:latin typeface="Arial Black" pitchFamily="34" charset="0"/>
              </a:rPr>
              <a:t>Two Track Formation</a:t>
            </a:r>
          </a:p>
        </p:txBody>
      </p:sp>
      <p:sp>
        <p:nvSpPr>
          <p:cNvPr id="64515" name="Rectangle 4"/>
          <p:cNvSpPr>
            <a:spLocks noChangeArrowheads="1"/>
          </p:cNvSpPr>
          <p:nvPr/>
        </p:nvSpPr>
        <p:spPr bwMode="auto">
          <a:xfrm>
            <a:off x="2971800" y="1257300"/>
            <a:ext cx="6375400" cy="4324350"/>
          </a:xfrm>
          <a:prstGeom prst="rect">
            <a:avLst/>
          </a:prstGeom>
          <a:noFill/>
          <a:ln w="12700">
            <a:noFill/>
            <a:miter lim="800000"/>
            <a:headEnd/>
            <a:tailEnd/>
          </a:ln>
        </p:spPr>
        <p:txBody>
          <a:bodyPr lIns="90487" tIns="44450" rIns="90487" bIns="44450"/>
          <a:lstStyle/>
          <a:p>
            <a:pPr marL="342900" indent="-342900" algn="ctr" eaLnBrk="0" hangingPunct="0">
              <a:spcBef>
                <a:spcPct val="20000"/>
              </a:spcBef>
            </a:pPr>
            <a:endParaRPr lang="en-US" sz="3200">
              <a:solidFill>
                <a:schemeClr val="tx2"/>
              </a:solidFill>
              <a:latin typeface="Arial Black" pitchFamily="34" charset="0"/>
            </a:endParaRPr>
          </a:p>
          <a:p>
            <a:pPr marL="342900" indent="-342900" algn="ctr" eaLnBrk="0" hangingPunct="0">
              <a:spcBef>
                <a:spcPct val="20000"/>
              </a:spcBef>
            </a:pPr>
            <a:r>
              <a:rPr lang="en-US" sz="3200">
                <a:solidFill>
                  <a:schemeClr val="tx2"/>
                </a:solidFill>
                <a:latin typeface="Arial Black" pitchFamily="34" charset="0"/>
              </a:rPr>
              <a:t> </a:t>
            </a:r>
          </a:p>
        </p:txBody>
      </p:sp>
      <p:sp>
        <p:nvSpPr>
          <p:cNvPr id="80901" name="Rectangle 5"/>
          <p:cNvSpPr>
            <a:spLocks noGrp="1" noChangeArrowheads="1"/>
          </p:cNvSpPr>
          <p:nvPr>
            <p:ph idx="1"/>
          </p:nvPr>
        </p:nvSpPr>
        <p:spPr>
          <a:xfrm>
            <a:off x="1262856" y="1381124"/>
            <a:ext cx="8331200" cy="1279525"/>
          </a:xfrm>
        </p:spPr>
        <p:txBody>
          <a:bodyPr vert="horz" wrap="square" lIns="90487" tIns="44450" rIns="90487" bIns="44450" numCol="1" anchor="t" anchorCtr="0" compatLnSpc="1">
            <a:prstTxWarp prst="textNoShape">
              <a:avLst/>
            </a:prstTxWarp>
          </a:bodyPr>
          <a:lstStyle/>
          <a:p>
            <a:pPr marL="0" indent="0">
              <a:buNone/>
            </a:pPr>
            <a:r>
              <a:rPr lang="en-US" sz="2400" b="1" dirty="0">
                <a:ea typeface="ＭＳ Ｐゴシック"/>
                <a:cs typeface="ＭＳ Ｐゴシック"/>
              </a:rPr>
              <a:t>DOING … skills, work, ministry</a:t>
            </a:r>
          </a:p>
          <a:p>
            <a:pPr marL="0" indent="0">
              <a:buNone/>
            </a:pPr>
            <a:r>
              <a:rPr lang="en-US" sz="2400" b="1" dirty="0">
                <a:ea typeface="ＭＳ Ｐゴシック"/>
                <a:cs typeface="ＭＳ Ｐゴシック"/>
              </a:rPr>
              <a:t>BEING … character, relationship with Jesus and others</a:t>
            </a:r>
          </a:p>
        </p:txBody>
      </p:sp>
      <p:grpSp>
        <p:nvGrpSpPr>
          <p:cNvPr id="64517" name="Group 6"/>
          <p:cNvGrpSpPr>
            <a:grpSpLocks/>
          </p:cNvGrpSpPr>
          <p:nvPr/>
        </p:nvGrpSpPr>
        <p:grpSpPr bwMode="auto">
          <a:xfrm>
            <a:off x="2039938" y="2805114"/>
            <a:ext cx="8213725" cy="3648075"/>
            <a:chOff x="325" y="1767"/>
            <a:chExt cx="5174" cy="2298"/>
          </a:xfrm>
        </p:grpSpPr>
        <p:sp>
          <p:nvSpPr>
            <p:cNvPr id="64518" name="Rectangle 7"/>
            <p:cNvSpPr>
              <a:spLocks noChangeArrowheads="1"/>
            </p:cNvSpPr>
            <p:nvPr/>
          </p:nvSpPr>
          <p:spPr bwMode="auto">
            <a:xfrm>
              <a:off x="325" y="1767"/>
              <a:ext cx="5174" cy="2298"/>
            </a:xfrm>
            <a:prstGeom prst="rect">
              <a:avLst/>
            </a:prstGeom>
            <a:solidFill>
              <a:schemeClr val="tx1"/>
            </a:solidFill>
            <a:ln w="12700">
              <a:solidFill>
                <a:schemeClr val="hlink"/>
              </a:solidFill>
              <a:miter lim="800000"/>
              <a:headEnd/>
              <a:tailEnd/>
            </a:ln>
          </p:spPr>
          <p:txBody>
            <a:bodyPr wrap="none" anchor="ctr"/>
            <a:lstStyle/>
            <a:p>
              <a:endParaRPr lang="ru-RU"/>
            </a:p>
          </p:txBody>
        </p:sp>
        <p:sp>
          <p:nvSpPr>
            <p:cNvPr id="64519" name="Rectangle 8"/>
            <p:cNvSpPr>
              <a:spLocks noChangeArrowheads="1"/>
            </p:cNvSpPr>
            <p:nvPr/>
          </p:nvSpPr>
          <p:spPr bwMode="auto">
            <a:xfrm>
              <a:off x="581" y="1911"/>
              <a:ext cx="4662" cy="2010"/>
            </a:xfrm>
            <a:prstGeom prst="rect">
              <a:avLst/>
            </a:prstGeom>
            <a:solidFill>
              <a:srgbClr val="FFFFFF"/>
            </a:solidFill>
            <a:ln w="12700">
              <a:solidFill>
                <a:schemeClr val="hlink"/>
              </a:solidFill>
              <a:miter lim="800000"/>
              <a:headEnd/>
              <a:tailEnd/>
            </a:ln>
          </p:spPr>
          <p:txBody>
            <a:bodyPr wrap="none" anchor="ctr"/>
            <a:lstStyle/>
            <a:p>
              <a:endParaRPr lang="ru-RU"/>
            </a:p>
          </p:txBody>
        </p:sp>
        <p:sp>
          <p:nvSpPr>
            <p:cNvPr id="64520" name="Line 9"/>
            <p:cNvSpPr>
              <a:spLocks noChangeShapeType="1"/>
            </p:cNvSpPr>
            <p:nvPr/>
          </p:nvSpPr>
          <p:spPr bwMode="auto">
            <a:xfrm flipV="1">
              <a:off x="1033" y="2244"/>
              <a:ext cx="3064" cy="1076"/>
            </a:xfrm>
            <a:prstGeom prst="line">
              <a:avLst/>
            </a:prstGeom>
            <a:noFill/>
            <a:ln w="33338">
              <a:solidFill>
                <a:srgbClr val="000000"/>
              </a:solidFill>
              <a:round/>
              <a:headEnd/>
              <a:tailEnd/>
            </a:ln>
          </p:spPr>
          <p:txBody>
            <a:bodyPr/>
            <a:lstStyle/>
            <a:p>
              <a:endParaRPr lang="en-US"/>
            </a:p>
          </p:txBody>
        </p:sp>
        <p:sp>
          <p:nvSpPr>
            <p:cNvPr id="64521" name="Line 10"/>
            <p:cNvSpPr>
              <a:spLocks noChangeShapeType="1"/>
            </p:cNvSpPr>
            <p:nvPr/>
          </p:nvSpPr>
          <p:spPr bwMode="auto">
            <a:xfrm flipV="1">
              <a:off x="746" y="2250"/>
              <a:ext cx="3075" cy="909"/>
            </a:xfrm>
            <a:prstGeom prst="line">
              <a:avLst/>
            </a:prstGeom>
            <a:noFill/>
            <a:ln w="33338">
              <a:solidFill>
                <a:srgbClr val="000000"/>
              </a:solidFill>
              <a:round/>
              <a:headEnd/>
              <a:tailEnd/>
            </a:ln>
          </p:spPr>
          <p:txBody>
            <a:bodyPr/>
            <a:lstStyle/>
            <a:p>
              <a:endParaRPr lang="en-US"/>
            </a:p>
          </p:txBody>
        </p:sp>
        <p:sp>
          <p:nvSpPr>
            <p:cNvPr id="64522" name="Line 11"/>
            <p:cNvSpPr>
              <a:spLocks noChangeShapeType="1"/>
            </p:cNvSpPr>
            <p:nvPr/>
          </p:nvSpPr>
          <p:spPr bwMode="auto">
            <a:xfrm flipV="1">
              <a:off x="1704" y="2328"/>
              <a:ext cx="2893" cy="1423"/>
            </a:xfrm>
            <a:prstGeom prst="line">
              <a:avLst/>
            </a:prstGeom>
            <a:noFill/>
            <a:ln w="33338">
              <a:solidFill>
                <a:srgbClr val="000000"/>
              </a:solidFill>
              <a:round/>
              <a:headEnd/>
              <a:tailEnd/>
            </a:ln>
          </p:spPr>
          <p:txBody>
            <a:bodyPr/>
            <a:lstStyle/>
            <a:p>
              <a:endParaRPr lang="en-US"/>
            </a:p>
          </p:txBody>
        </p:sp>
        <p:sp>
          <p:nvSpPr>
            <p:cNvPr id="64523" name="Line 12"/>
            <p:cNvSpPr>
              <a:spLocks noChangeShapeType="1"/>
            </p:cNvSpPr>
            <p:nvPr/>
          </p:nvSpPr>
          <p:spPr bwMode="auto">
            <a:xfrm flipV="1">
              <a:off x="1991" y="2435"/>
              <a:ext cx="2617" cy="1477"/>
            </a:xfrm>
            <a:prstGeom prst="line">
              <a:avLst/>
            </a:prstGeom>
            <a:noFill/>
            <a:ln w="33338">
              <a:solidFill>
                <a:srgbClr val="000000"/>
              </a:solidFill>
              <a:round/>
              <a:headEnd/>
              <a:tailEnd/>
            </a:ln>
          </p:spPr>
          <p:txBody>
            <a:bodyPr/>
            <a:lstStyle/>
            <a:p>
              <a:endParaRPr lang="en-US"/>
            </a:p>
          </p:txBody>
        </p:sp>
        <p:sp>
          <p:nvSpPr>
            <p:cNvPr id="64524" name="Line 13"/>
            <p:cNvSpPr>
              <a:spLocks noChangeShapeType="1"/>
            </p:cNvSpPr>
            <p:nvPr/>
          </p:nvSpPr>
          <p:spPr bwMode="auto">
            <a:xfrm>
              <a:off x="1353" y="3213"/>
              <a:ext cx="1159" cy="155"/>
            </a:xfrm>
            <a:prstGeom prst="line">
              <a:avLst/>
            </a:prstGeom>
            <a:noFill/>
            <a:ln w="17463">
              <a:solidFill>
                <a:srgbClr val="000000"/>
              </a:solidFill>
              <a:round/>
              <a:headEnd/>
              <a:tailEnd/>
            </a:ln>
          </p:spPr>
          <p:txBody>
            <a:bodyPr/>
            <a:lstStyle/>
            <a:p>
              <a:endParaRPr lang="en-US"/>
            </a:p>
          </p:txBody>
        </p:sp>
        <p:sp>
          <p:nvSpPr>
            <p:cNvPr id="64525" name="Line 14"/>
            <p:cNvSpPr>
              <a:spLocks noChangeShapeType="1"/>
            </p:cNvSpPr>
            <p:nvPr/>
          </p:nvSpPr>
          <p:spPr bwMode="auto">
            <a:xfrm>
              <a:off x="1523" y="3147"/>
              <a:ext cx="1074" cy="143"/>
            </a:xfrm>
            <a:prstGeom prst="line">
              <a:avLst/>
            </a:prstGeom>
            <a:noFill/>
            <a:ln w="17463">
              <a:solidFill>
                <a:srgbClr val="000000"/>
              </a:solidFill>
              <a:round/>
              <a:headEnd/>
              <a:tailEnd/>
            </a:ln>
          </p:spPr>
          <p:txBody>
            <a:bodyPr/>
            <a:lstStyle/>
            <a:p>
              <a:endParaRPr lang="en-US"/>
            </a:p>
          </p:txBody>
        </p:sp>
        <p:sp>
          <p:nvSpPr>
            <p:cNvPr id="64526" name="Line 15"/>
            <p:cNvSpPr>
              <a:spLocks noChangeShapeType="1"/>
            </p:cNvSpPr>
            <p:nvPr/>
          </p:nvSpPr>
          <p:spPr bwMode="auto">
            <a:xfrm>
              <a:off x="2214" y="2914"/>
              <a:ext cx="990" cy="107"/>
            </a:xfrm>
            <a:prstGeom prst="line">
              <a:avLst/>
            </a:prstGeom>
            <a:noFill/>
            <a:ln w="17463">
              <a:solidFill>
                <a:srgbClr val="000000"/>
              </a:solidFill>
              <a:round/>
              <a:headEnd/>
              <a:tailEnd/>
            </a:ln>
          </p:spPr>
          <p:txBody>
            <a:bodyPr/>
            <a:lstStyle/>
            <a:p>
              <a:endParaRPr lang="en-US"/>
            </a:p>
          </p:txBody>
        </p:sp>
        <p:sp>
          <p:nvSpPr>
            <p:cNvPr id="64527" name="Line 16"/>
            <p:cNvSpPr>
              <a:spLocks noChangeShapeType="1"/>
            </p:cNvSpPr>
            <p:nvPr/>
          </p:nvSpPr>
          <p:spPr bwMode="auto">
            <a:xfrm>
              <a:off x="2374" y="2854"/>
              <a:ext cx="968" cy="101"/>
            </a:xfrm>
            <a:prstGeom prst="line">
              <a:avLst/>
            </a:prstGeom>
            <a:noFill/>
            <a:ln w="17463">
              <a:solidFill>
                <a:srgbClr val="000000"/>
              </a:solidFill>
              <a:round/>
              <a:headEnd/>
              <a:tailEnd/>
            </a:ln>
          </p:spPr>
          <p:txBody>
            <a:bodyPr/>
            <a:lstStyle/>
            <a:p>
              <a:endParaRPr lang="en-US"/>
            </a:p>
          </p:txBody>
        </p:sp>
        <p:sp>
          <p:nvSpPr>
            <p:cNvPr id="64528" name="Line 17"/>
            <p:cNvSpPr>
              <a:spLocks noChangeShapeType="1"/>
            </p:cNvSpPr>
            <p:nvPr/>
          </p:nvSpPr>
          <p:spPr bwMode="auto">
            <a:xfrm>
              <a:off x="2980" y="2651"/>
              <a:ext cx="787" cy="77"/>
            </a:xfrm>
            <a:prstGeom prst="line">
              <a:avLst/>
            </a:prstGeom>
            <a:noFill/>
            <a:ln w="17463">
              <a:solidFill>
                <a:srgbClr val="000000"/>
              </a:solidFill>
              <a:round/>
              <a:headEnd/>
              <a:tailEnd/>
            </a:ln>
          </p:spPr>
          <p:txBody>
            <a:bodyPr/>
            <a:lstStyle/>
            <a:p>
              <a:endParaRPr lang="en-US"/>
            </a:p>
          </p:txBody>
        </p:sp>
        <p:sp>
          <p:nvSpPr>
            <p:cNvPr id="64529" name="Line 18"/>
            <p:cNvSpPr>
              <a:spLocks noChangeShapeType="1"/>
            </p:cNvSpPr>
            <p:nvPr/>
          </p:nvSpPr>
          <p:spPr bwMode="auto">
            <a:xfrm>
              <a:off x="3650" y="2405"/>
              <a:ext cx="671" cy="66"/>
            </a:xfrm>
            <a:prstGeom prst="line">
              <a:avLst/>
            </a:prstGeom>
            <a:noFill/>
            <a:ln w="17463">
              <a:solidFill>
                <a:srgbClr val="000000"/>
              </a:solidFill>
              <a:round/>
              <a:headEnd/>
              <a:tailEnd/>
            </a:ln>
          </p:spPr>
          <p:txBody>
            <a:bodyPr/>
            <a:lstStyle/>
            <a:p>
              <a:endParaRPr lang="en-US"/>
            </a:p>
          </p:txBody>
        </p:sp>
        <p:sp>
          <p:nvSpPr>
            <p:cNvPr id="64530" name="Rectangle 19"/>
            <p:cNvSpPr>
              <a:spLocks noChangeArrowheads="1"/>
            </p:cNvSpPr>
            <p:nvPr/>
          </p:nvSpPr>
          <p:spPr bwMode="auto">
            <a:xfrm rot="20540587">
              <a:off x="1296" y="2938"/>
              <a:ext cx="595" cy="174"/>
            </a:xfrm>
            <a:prstGeom prst="rect">
              <a:avLst/>
            </a:prstGeom>
            <a:noFill/>
            <a:ln w="9525">
              <a:noFill/>
              <a:miter lim="800000"/>
              <a:headEnd/>
              <a:tailEnd/>
            </a:ln>
          </p:spPr>
          <p:txBody>
            <a:bodyPr wrap="none" lIns="0" tIns="0" rIns="0" bIns="0">
              <a:spAutoFit/>
            </a:bodyPr>
            <a:lstStyle/>
            <a:p>
              <a:pPr algn="ctr"/>
              <a:r>
                <a:rPr lang="en-US" b="1" dirty="0">
                  <a:solidFill>
                    <a:srgbClr val="800080"/>
                  </a:solidFill>
                  <a:latin typeface="Geneva"/>
                </a:rPr>
                <a:t>DOING</a:t>
              </a:r>
              <a:r>
                <a:rPr lang="ru-RU" b="1" dirty="0">
                  <a:solidFill>
                    <a:srgbClr val="800080"/>
                  </a:solidFill>
                  <a:latin typeface="Geneva"/>
                </a:rPr>
                <a:t>…</a:t>
              </a:r>
              <a:endParaRPr lang="en-US" b="1" dirty="0">
                <a:solidFill>
                  <a:srgbClr val="800080"/>
                </a:solidFill>
                <a:latin typeface="Times New Roman" pitchFamily="18" charset="0"/>
              </a:endParaRPr>
            </a:p>
          </p:txBody>
        </p:sp>
        <p:sp>
          <p:nvSpPr>
            <p:cNvPr id="64531" name="Rectangle 20"/>
            <p:cNvSpPr>
              <a:spLocks noChangeArrowheads="1"/>
            </p:cNvSpPr>
            <p:nvPr/>
          </p:nvSpPr>
          <p:spPr bwMode="auto">
            <a:xfrm rot="20014929">
              <a:off x="2380" y="3304"/>
              <a:ext cx="562" cy="174"/>
            </a:xfrm>
            <a:prstGeom prst="rect">
              <a:avLst/>
            </a:prstGeom>
            <a:noFill/>
            <a:ln w="9525">
              <a:noFill/>
              <a:miter lim="800000"/>
              <a:headEnd/>
              <a:tailEnd/>
            </a:ln>
          </p:spPr>
          <p:txBody>
            <a:bodyPr wrap="none" lIns="0" tIns="0" rIns="0" bIns="0">
              <a:spAutoFit/>
            </a:bodyPr>
            <a:lstStyle/>
            <a:p>
              <a:pPr algn="ctr"/>
              <a:r>
                <a:rPr lang="en-US" b="1" dirty="0">
                  <a:solidFill>
                    <a:srgbClr val="800080"/>
                  </a:solidFill>
                  <a:latin typeface="Geneva"/>
                </a:rPr>
                <a:t>BEING</a:t>
              </a:r>
              <a:r>
                <a:rPr lang="ru-RU" b="1" dirty="0">
                  <a:solidFill>
                    <a:srgbClr val="800080"/>
                  </a:solidFill>
                  <a:latin typeface="Geneva"/>
                </a:rPr>
                <a:t>…</a:t>
              </a:r>
              <a:endParaRPr lang="en-US" b="1" dirty="0">
                <a:solidFill>
                  <a:srgbClr val="800080"/>
                </a:solidFill>
                <a:latin typeface="Times New Roman" pitchFamily="18" charset="0"/>
              </a:endParaRPr>
            </a:p>
          </p:txBody>
        </p:sp>
        <p:sp>
          <p:nvSpPr>
            <p:cNvPr id="64532" name="Line 21"/>
            <p:cNvSpPr>
              <a:spLocks noChangeShapeType="1"/>
            </p:cNvSpPr>
            <p:nvPr/>
          </p:nvSpPr>
          <p:spPr bwMode="auto">
            <a:xfrm>
              <a:off x="3097" y="2585"/>
              <a:ext cx="787" cy="77"/>
            </a:xfrm>
            <a:prstGeom prst="line">
              <a:avLst/>
            </a:prstGeom>
            <a:noFill/>
            <a:ln w="17463">
              <a:solidFill>
                <a:srgbClr val="000000"/>
              </a:solidFill>
              <a:round/>
              <a:headEnd/>
              <a:tailEnd/>
            </a:ln>
          </p:spPr>
          <p:txBody>
            <a:bodyPr/>
            <a:lstStyle/>
            <a:p>
              <a:endParaRPr lang="en-US"/>
            </a:p>
          </p:txBody>
        </p:sp>
        <p:sp>
          <p:nvSpPr>
            <p:cNvPr id="64533" name="Line 22"/>
            <p:cNvSpPr>
              <a:spLocks noChangeShapeType="1"/>
            </p:cNvSpPr>
            <p:nvPr/>
          </p:nvSpPr>
          <p:spPr bwMode="auto">
            <a:xfrm>
              <a:off x="3778" y="2352"/>
              <a:ext cx="649" cy="65"/>
            </a:xfrm>
            <a:prstGeom prst="line">
              <a:avLst/>
            </a:prstGeom>
            <a:noFill/>
            <a:ln w="17463">
              <a:solidFill>
                <a:srgbClr val="000000"/>
              </a:solidFill>
              <a:round/>
              <a:headEnd/>
              <a:tailEnd/>
            </a:ln>
          </p:spPr>
          <p:txBody>
            <a:bodyPr/>
            <a:lstStyle/>
            <a:p>
              <a:endParaRPr lang="en-US"/>
            </a:p>
          </p:txBody>
        </p:sp>
        <p:sp>
          <p:nvSpPr>
            <p:cNvPr id="64534" name="Arc 23"/>
            <p:cNvSpPr>
              <a:spLocks/>
            </p:cNvSpPr>
            <p:nvPr/>
          </p:nvSpPr>
          <p:spPr bwMode="auto">
            <a:xfrm>
              <a:off x="2688" y="2575"/>
              <a:ext cx="1248" cy="270"/>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76200" cap="rnd">
              <a:solidFill>
                <a:srgbClr val="063DE8"/>
              </a:solidFill>
              <a:round/>
              <a:headEnd/>
              <a:tailEnd type="triangle" w="med" len="med"/>
            </a:ln>
          </p:spPr>
          <p:txBody>
            <a:bodyPr wrap="none" anchor="ctr"/>
            <a:lstStyle/>
            <a:p>
              <a:endParaRPr lang="ru-RU"/>
            </a:p>
          </p:txBody>
        </p:sp>
        <p:sp>
          <p:nvSpPr>
            <p:cNvPr id="64535" name="Arc 24"/>
            <p:cNvSpPr>
              <a:spLocks/>
            </p:cNvSpPr>
            <p:nvPr/>
          </p:nvSpPr>
          <p:spPr bwMode="auto">
            <a:xfrm>
              <a:off x="3264" y="2395"/>
              <a:ext cx="1056" cy="198"/>
            </a:xfrm>
            <a:custGeom>
              <a:avLst/>
              <a:gdLst>
                <a:gd name="T0" fmla="*/ 0 w 21600"/>
                <a:gd name="T1" fmla="*/ 0 h 21600"/>
                <a:gd name="T2" fmla="*/ 3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76200" cap="rnd">
              <a:solidFill>
                <a:srgbClr val="FC0128"/>
              </a:solidFill>
              <a:round/>
              <a:headEnd type="triangle" w="med" len="med"/>
              <a:tailEnd/>
            </a:ln>
          </p:spPr>
          <p:txBody>
            <a:bodyPr wrap="none" anchor="ctr"/>
            <a:lstStyle/>
            <a:p>
              <a:endParaRPr lang="ru-RU"/>
            </a:p>
          </p:txBody>
        </p:sp>
        <p:sp>
          <p:nvSpPr>
            <p:cNvPr id="64536" name="Line 25"/>
            <p:cNvSpPr>
              <a:spLocks noChangeShapeType="1"/>
            </p:cNvSpPr>
            <p:nvPr/>
          </p:nvSpPr>
          <p:spPr bwMode="auto">
            <a:xfrm flipV="1">
              <a:off x="1200" y="3264"/>
              <a:ext cx="816" cy="336"/>
            </a:xfrm>
            <a:prstGeom prst="line">
              <a:avLst/>
            </a:prstGeom>
            <a:noFill/>
            <a:ln w="25400">
              <a:solidFill>
                <a:srgbClr val="000000"/>
              </a:solidFill>
              <a:round/>
              <a:headEnd/>
              <a:tailEnd type="triangle" w="med" len="med"/>
            </a:ln>
          </p:spPr>
          <p:txBody>
            <a:bodyPr wrap="none" anchor="ctr"/>
            <a:lstStyle/>
            <a:p>
              <a:endParaRPr lang="en-US"/>
            </a:p>
          </p:txBody>
        </p:sp>
        <p:sp>
          <p:nvSpPr>
            <p:cNvPr id="1061914" name="Rectangle 26"/>
            <p:cNvSpPr>
              <a:spLocks noChangeArrowheads="1"/>
            </p:cNvSpPr>
            <p:nvPr/>
          </p:nvSpPr>
          <p:spPr bwMode="auto">
            <a:xfrm>
              <a:off x="628" y="3557"/>
              <a:ext cx="592" cy="231"/>
            </a:xfrm>
            <a:prstGeom prst="rect">
              <a:avLst/>
            </a:prstGeom>
            <a:noFill/>
            <a:ln w="12700">
              <a:noFill/>
              <a:miter lim="800000"/>
              <a:headEnd/>
              <a:tailEnd/>
            </a:ln>
            <a:effectLst/>
          </p:spPr>
          <p:txBody>
            <a:bodyPr wrap="none" lIns="90487" tIns="44450" rIns="90487" bIns="44450">
              <a:spAutoFit/>
            </a:bodyPr>
            <a:lstStyle/>
            <a:p>
              <a:pPr eaLnBrk="0" hangingPunct="0">
                <a:defRPr/>
              </a:pPr>
              <a:r>
                <a:rPr lang="en-US" b="1" dirty="0">
                  <a:solidFill>
                    <a:srgbClr val="000099"/>
                  </a:solidFill>
                  <a:effectLst>
                    <a:outerShdw blurRad="38100" dist="38100" dir="2700000" algn="tl">
                      <a:srgbClr val="000000"/>
                    </a:outerShdw>
                  </a:effectLst>
                  <a:latin typeface="Century Gothic" charset="0"/>
                  <a:ea typeface="ＭＳ Ｐゴシック" charset="-128"/>
                  <a:cs typeface="+mn-cs"/>
                </a:rPr>
                <a:t>Values</a:t>
              </a:r>
            </a:p>
          </p:txBody>
        </p:sp>
        <p:sp>
          <p:nvSpPr>
            <p:cNvPr id="1061915" name="Rectangle 27"/>
            <p:cNvSpPr>
              <a:spLocks noChangeArrowheads="1"/>
            </p:cNvSpPr>
            <p:nvPr/>
          </p:nvSpPr>
          <p:spPr bwMode="auto">
            <a:xfrm>
              <a:off x="3978" y="2009"/>
              <a:ext cx="1183" cy="231"/>
            </a:xfrm>
            <a:prstGeom prst="rect">
              <a:avLst/>
            </a:prstGeom>
            <a:noFill/>
            <a:ln w="12700">
              <a:noFill/>
              <a:miter lim="800000"/>
              <a:headEnd/>
              <a:tailEnd/>
            </a:ln>
            <a:effectLst/>
          </p:spPr>
          <p:txBody>
            <a:bodyPr wrap="none" lIns="90487" tIns="44450" rIns="90487" bIns="44450">
              <a:spAutoFit/>
            </a:bodyPr>
            <a:lstStyle/>
            <a:p>
              <a:pPr eaLnBrk="0" hangingPunct="0">
                <a:defRPr/>
              </a:pPr>
              <a:r>
                <a:rPr lang="en-US" b="1" dirty="0">
                  <a:solidFill>
                    <a:srgbClr val="000099"/>
                  </a:solidFill>
                  <a:effectLst>
                    <a:outerShdw blurRad="38100" dist="38100" dir="2700000" algn="tl">
                      <a:srgbClr val="000000"/>
                    </a:outerShdw>
                  </a:effectLst>
                  <a:latin typeface="Century Gothic" charset="0"/>
                  <a:ea typeface="ＭＳ Ｐゴシック" charset="-128"/>
                  <a:cs typeface="+mn-cs"/>
                </a:rPr>
                <a:t>Strategic Focus</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8994" name="Rectangle 2"/>
          <p:cNvSpPr>
            <a:spLocks noGrp="1" noChangeArrowheads="1"/>
          </p:cNvSpPr>
          <p:nvPr>
            <p:ph idx="1"/>
          </p:nvPr>
        </p:nvSpPr>
        <p:spPr>
          <a:xfrm>
            <a:off x="304800" y="15240"/>
            <a:ext cx="11887200" cy="4251960"/>
          </a:xfrm>
        </p:spPr>
        <p:txBody>
          <a:bodyPr>
            <a:normAutofit/>
          </a:bodyPr>
          <a:lstStyle/>
          <a:p>
            <a:pPr marL="533400" indent="-533400">
              <a:lnSpc>
                <a:spcPct val="90000"/>
              </a:lnSpc>
              <a:buNone/>
              <a:tabLst>
                <a:tab pos="7600950" algn="r"/>
              </a:tabLst>
              <a:defRPr/>
            </a:pPr>
            <a:r>
              <a:rPr lang="en-US" sz="2800" b="1" dirty="0">
                <a:latin typeface="Americana BT" pitchFamily="18" charset="0"/>
              </a:rPr>
              <a:t>Eight Re-Focusing Questions</a:t>
            </a:r>
            <a:br>
              <a:rPr lang="en-US" sz="900" b="1" u="sng" dirty="0">
                <a:latin typeface="Americana BT" pitchFamily="18" charset="0"/>
              </a:rPr>
            </a:br>
            <a:endParaRPr lang="en-US" sz="900" b="1" u="sng" dirty="0">
              <a:latin typeface="Americana BT" pitchFamily="18" charset="0"/>
            </a:endParaRPr>
          </a:p>
          <a:p>
            <a:pPr marL="533400" indent="-533400">
              <a:buFontTx/>
              <a:buAutoNum type="arabicPeriod"/>
              <a:tabLst>
                <a:tab pos="7600950" algn="r"/>
              </a:tabLst>
            </a:pPr>
            <a:r>
              <a:rPr lang="en-US" sz="2400" b="1" dirty="0">
                <a:latin typeface="Arial Narrow" charset="0"/>
              </a:rPr>
              <a:t>Why do we exist as a ministry?</a:t>
            </a:r>
            <a:r>
              <a:rPr lang="en-US" sz="2000" dirty="0">
                <a:latin typeface="Arial Narrow" charset="0"/>
              </a:rPr>
              <a:t>		</a:t>
            </a:r>
            <a:r>
              <a:rPr lang="en-US" sz="1600" dirty="0">
                <a:latin typeface="Arial Narrow" charset="0"/>
              </a:rPr>
              <a:t>(Biblical Purpose)</a:t>
            </a:r>
          </a:p>
          <a:p>
            <a:pPr marL="533400" indent="-533400">
              <a:buFontTx/>
              <a:buAutoNum type="arabicPeriod"/>
              <a:tabLst>
                <a:tab pos="7600950" algn="r"/>
              </a:tabLst>
            </a:pPr>
            <a:r>
              <a:rPr lang="en-US" sz="2400" b="1" dirty="0">
                <a:latin typeface="Arial Narrow" charset="0"/>
              </a:rPr>
              <a:t>How has God worked in our past? </a:t>
            </a:r>
            <a:r>
              <a:rPr lang="en-US" sz="2000" dirty="0">
                <a:latin typeface="Arial Narrow" charset="0"/>
              </a:rPr>
              <a:t>		</a:t>
            </a:r>
            <a:r>
              <a:rPr lang="en-US" sz="1600" dirty="0">
                <a:latin typeface="Arial Narrow" charset="0"/>
              </a:rPr>
              <a:t>(Time-Line/ Lessons)</a:t>
            </a:r>
          </a:p>
          <a:p>
            <a:pPr marL="533400" indent="-533400">
              <a:buFontTx/>
              <a:buAutoNum type="arabicPeriod"/>
              <a:tabLst>
                <a:tab pos="7600950" algn="r"/>
              </a:tabLst>
            </a:pPr>
            <a:r>
              <a:rPr lang="en-US" sz="2400" b="1" dirty="0">
                <a:latin typeface="Arial Narrow" charset="0"/>
              </a:rPr>
              <a:t>Who has God shaped us to be?</a:t>
            </a:r>
            <a:r>
              <a:rPr lang="en-US" sz="2000" dirty="0">
                <a:latin typeface="Arial Narrow" charset="0"/>
              </a:rPr>
              <a:t>		</a:t>
            </a:r>
            <a:r>
              <a:rPr lang="en-US" sz="1600" dirty="0">
                <a:latin typeface="Arial Narrow" charset="0"/>
              </a:rPr>
              <a:t>(Core Values)</a:t>
            </a:r>
          </a:p>
          <a:p>
            <a:pPr marL="533400" indent="-533400">
              <a:buFontTx/>
              <a:buAutoNum type="arabicPeriod"/>
              <a:tabLst>
                <a:tab pos="7600950" algn="r"/>
              </a:tabLst>
            </a:pPr>
            <a:r>
              <a:rPr lang="en-US" sz="2400" b="1" dirty="0">
                <a:latin typeface="Arial Narrow" charset="0"/>
              </a:rPr>
              <a:t>Whom has God called us to reach?</a:t>
            </a:r>
            <a:r>
              <a:rPr lang="en-US" sz="2000" dirty="0">
                <a:latin typeface="Arial Narrow" charset="0"/>
              </a:rPr>
              <a:t>		</a:t>
            </a:r>
            <a:r>
              <a:rPr lang="en-US" sz="1600" dirty="0">
                <a:latin typeface="Arial Narrow" charset="0"/>
              </a:rPr>
              <a:t>(Mission Focus)</a:t>
            </a:r>
          </a:p>
          <a:p>
            <a:pPr marL="533400" indent="-533400">
              <a:buFontTx/>
              <a:buAutoNum type="arabicPeriod"/>
              <a:tabLst>
                <a:tab pos="7600950" algn="r"/>
              </a:tabLst>
            </a:pPr>
            <a:r>
              <a:rPr lang="en-US" sz="2400" b="1" dirty="0">
                <a:latin typeface="Arial Narrow" charset="0"/>
              </a:rPr>
              <a:t>What is God calling us to accomplish in the near future? 		</a:t>
            </a:r>
            <a:r>
              <a:rPr lang="en-US" sz="1600" dirty="0">
                <a:latin typeface="Arial Narrow" charset="0"/>
              </a:rPr>
              <a:t>(Vision)</a:t>
            </a:r>
          </a:p>
          <a:p>
            <a:pPr marL="533400" indent="-533400">
              <a:buFontTx/>
              <a:buAutoNum type="arabicPeriod"/>
              <a:tabLst>
                <a:tab pos="7600950" algn="r"/>
              </a:tabLst>
            </a:pPr>
            <a:r>
              <a:rPr lang="en-US" sz="2400" b="1" dirty="0">
                <a:latin typeface="Arial Narrow" charset="0"/>
              </a:rPr>
              <a:t>How should our ministries flow together? 		</a:t>
            </a:r>
            <a:r>
              <a:rPr lang="en-US" sz="1600" dirty="0">
                <a:latin typeface="Arial Narrow" charset="0"/>
              </a:rPr>
              <a:t>(Ministry Model)</a:t>
            </a:r>
          </a:p>
          <a:p>
            <a:pPr marL="533400" indent="-533400">
              <a:buFontTx/>
              <a:buAutoNum type="arabicPeriod"/>
              <a:tabLst>
                <a:tab pos="7600950" algn="r"/>
              </a:tabLst>
            </a:pPr>
            <a:r>
              <a:rPr lang="en-US" sz="2400" b="1" dirty="0">
                <a:latin typeface="Arial Narrow" charset="0"/>
              </a:rPr>
              <a:t>How will we carry out our calling?</a:t>
            </a:r>
            <a:r>
              <a:rPr lang="en-US" sz="1600" dirty="0">
                <a:latin typeface="Arial Narrow" charset="0"/>
              </a:rPr>
              <a:t>		(Strategic Initiatives)</a:t>
            </a:r>
          </a:p>
          <a:p>
            <a:pPr marL="533400" indent="-533400">
              <a:buFontTx/>
              <a:buAutoNum type="arabicPeriod"/>
              <a:tabLst>
                <a:tab pos="7600950" algn="r"/>
              </a:tabLst>
            </a:pPr>
            <a:r>
              <a:rPr lang="en-US" sz="2400" b="1" dirty="0">
                <a:latin typeface="Arial Narrow" charset="0"/>
              </a:rPr>
              <a:t>What is our plan for the next chapter of our ministry?	</a:t>
            </a:r>
            <a:r>
              <a:rPr lang="en-US" sz="2000" dirty="0">
                <a:solidFill>
                  <a:srgbClr val="000099"/>
                </a:solidFill>
                <a:latin typeface="Arial Narrow" charset="0"/>
              </a:rPr>
              <a:t>	</a:t>
            </a:r>
            <a:r>
              <a:rPr lang="en-US" sz="1600" dirty="0">
                <a:latin typeface="Arial Narrow" charset="0"/>
              </a:rPr>
              <a:t>(Mission Plan…3-5 yrs.)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400"/>
          <a:stretch/>
        </p:blipFill>
        <p:spPr>
          <a:xfrm>
            <a:off x="0" y="4495800"/>
            <a:ext cx="12192000" cy="23698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a:spLocks noChangeArrowheads="1"/>
          </p:cNvSpPr>
          <p:nvPr/>
        </p:nvSpPr>
        <p:spPr bwMode="auto">
          <a:xfrm>
            <a:off x="2057400" y="381001"/>
            <a:ext cx="8358188" cy="773113"/>
          </a:xfrm>
          <a:prstGeom prst="rect">
            <a:avLst/>
          </a:prstGeom>
          <a:noFill/>
          <a:ln w="12700">
            <a:noFill/>
            <a:miter lim="800000"/>
            <a:headEnd/>
            <a:tailEnd/>
          </a:ln>
        </p:spPr>
        <p:txBody>
          <a:bodyPr wrap="none" anchor="ctr"/>
          <a:lstStyle/>
          <a:p>
            <a:endParaRPr lang="ru-R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0"/>
            <a:ext cx="12395744" cy="6858000"/>
          </a:xfrm>
          <a:prstGeom prst="rect">
            <a:avLst/>
          </a:prstGeom>
        </p:spPr>
      </p:pic>
      <p:sp>
        <p:nvSpPr>
          <p:cNvPr id="706564" name="Rectangle 4"/>
          <p:cNvSpPr>
            <a:spLocks noChangeArrowheads="1"/>
          </p:cNvSpPr>
          <p:nvPr/>
        </p:nvSpPr>
        <p:spPr bwMode="auto">
          <a:xfrm>
            <a:off x="762000" y="487364"/>
            <a:ext cx="7391400" cy="666750"/>
          </a:xfrm>
          <a:prstGeom prst="rect">
            <a:avLst/>
          </a:prstGeom>
          <a:noFill/>
          <a:ln w="12700">
            <a:noFill/>
            <a:miter lim="800000"/>
            <a:headEnd/>
            <a:tailEnd/>
          </a:ln>
          <a:effectLst/>
        </p:spPr>
        <p:txBody>
          <a:bodyPr lIns="90487" tIns="44450" rIns="90487" bIns="44450" anchor="ctr"/>
          <a:lstStyle/>
          <a:p>
            <a:pPr eaLnBrk="0" hangingPunct="0">
              <a:defRPr/>
            </a:pPr>
            <a:r>
              <a:rPr lang="en-US" sz="4000" b="1" dirty="0">
                <a:solidFill>
                  <a:schemeClr val="tx2"/>
                </a:solidFill>
                <a:effectLst>
                  <a:outerShdw blurRad="38100" dist="38100" dir="2700000" algn="tl">
                    <a:srgbClr val="000000"/>
                  </a:outerShdw>
                </a:effectLst>
                <a:latin typeface="+mn-lt"/>
                <a:ea typeface="굴림"/>
                <a:cs typeface="굴림"/>
              </a:rPr>
              <a:t>Personal Mission Statement</a:t>
            </a:r>
            <a:endParaRPr lang="ru-RU" sz="4000" b="1" dirty="0">
              <a:solidFill>
                <a:schemeClr val="tx2"/>
              </a:solidFill>
              <a:effectLst>
                <a:outerShdw blurRad="38100" dist="38100" dir="2700000" algn="tl">
                  <a:srgbClr val="000000"/>
                </a:outerShdw>
              </a:effectLst>
              <a:latin typeface="+mn-lt"/>
              <a:ea typeface="굴림"/>
              <a:cs typeface="굴림"/>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7"/>
            <a:ext cx="5638800" cy="1325563"/>
          </a:xfrm>
        </p:spPr>
        <p:txBody>
          <a:bodyPr>
            <a:normAutofit/>
          </a:bodyPr>
          <a:lstStyle/>
          <a:p>
            <a:pPr marL="742950" indent="-742950">
              <a:defRPr/>
            </a:pPr>
            <a:r>
              <a:rPr lang="en-US" sz="4000" dirty="0">
                <a:latin typeface="+mn-lt"/>
              </a:rPr>
              <a:t>  Purpose of this Session</a:t>
            </a:r>
          </a:p>
        </p:txBody>
      </p:sp>
      <p:sp>
        <p:nvSpPr>
          <p:cNvPr id="882691" name="Rectangle 3"/>
          <p:cNvSpPr>
            <a:spLocks noGrp="1" noChangeArrowheads="1"/>
          </p:cNvSpPr>
          <p:nvPr>
            <p:ph idx="1"/>
          </p:nvPr>
        </p:nvSpPr>
        <p:spPr>
          <a:xfrm>
            <a:off x="304800" y="1683834"/>
            <a:ext cx="4876800" cy="4752278"/>
          </a:xfrm>
        </p:spPr>
        <p:txBody>
          <a:bodyPr>
            <a:normAutofit/>
          </a:bodyPr>
          <a:lstStyle/>
          <a:p>
            <a:pPr marL="914400" lvl="1" indent="-457200">
              <a:lnSpc>
                <a:spcPct val="90000"/>
              </a:lnSpc>
              <a:buFontTx/>
              <a:buAutoNum type="arabicPeriod"/>
            </a:pPr>
            <a:r>
              <a:rPr lang="en-US" sz="2400" dirty="0">
                <a:ea typeface="ＭＳ Ｐゴシック"/>
              </a:rPr>
              <a:t>Discover God’s unique shaping in your life</a:t>
            </a:r>
            <a:endParaRPr lang="en-US" sz="1400" dirty="0">
              <a:ea typeface="ＭＳ Ｐゴシック"/>
            </a:endParaRPr>
          </a:p>
          <a:p>
            <a:pPr marL="914400" lvl="1" indent="-457200">
              <a:lnSpc>
                <a:spcPct val="90000"/>
              </a:lnSpc>
              <a:buFontTx/>
              <a:buAutoNum type="arabicPeriod"/>
            </a:pPr>
            <a:r>
              <a:rPr lang="en-US" dirty="0"/>
              <a:t>Give you a process for living more intentionally as a leader.</a:t>
            </a:r>
            <a:endParaRPr lang="en-US" sz="2000" b="1" dirty="0">
              <a:solidFill>
                <a:srgbClr val="BE3278"/>
              </a:solidFill>
              <a:latin typeface="Lucida Sans" charset="0"/>
            </a:endParaRPr>
          </a:p>
          <a:p>
            <a:pPr marL="914400" lvl="1" indent="-457200">
              <a:lnSpc>
                <a:spcPct val="90000"/>
              </a:lnSpc>
              <a:buFontTx/>
              <a:buAutoNum type="arabicPeriod"/>
            </a:pPr>
            <a:r>
              <a:rPr lang="en-US" dirty="0"/>
              <a:t>Experience a fresh surrender to God’s will.</a:t>
            </a:r>
          </a:p>
          <a:p>
            <a:pPr lvl="0">
              <a:buFont typeface="+mj-lt"/>
              <a:buAutoNum type="arabicPeriod"/>
            </a:pPr>
            <a:endParaRPr lang="en-US" sz="2400" b="1" i="1" dirty="0">
              <a:solidFill>
                <a:srgbClr val="BE3278"/>
              </a:solidFill>
              <a:latin typeface="Lucida Sans" charset="0"/>
            </a:endParaRPr>
          </a:p>
          <a:p>
            <a:pPr marL="0" lvl="0" indent="0">
              <a:buNone/>
            </a:pPr>
            <a:r>
              <a:rPr lang="en-US" sz="2400" b="1" i="1" dirty="0">
                <a:latin typeface="Lucida Sans" charset="0"/>
              </a:rPr>
              <a:t>“God’s agenda for the next chapter in your ministry begins with you … it has already begun!”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0"/>
            <a:ext cx="6575892"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781800" y="365125"/>
            <a:ext cx="5410200" cy="1325563"/>
          </a:xfrm>
        </p:spPr>
        <p:txBody>
          <a:bodyPr/>
          <a:lstStyle/>
          <a:p>
            <a:pPr>
              <a:defRPr/>
            </a:pPr>
            <a:r>
              <a:rPr lang="en-US" dirty="0"/>
              <a:t>Personal Time Line Definition</a:t>
            </a:r>
          </a:p>
        </p:txBody>
      </p:sp>
      <p:sp>
        <p:nvSpPr>
          <p:cNvPr id="30723" name="Content Placeholder 2"/>
          <p:cNvSpPr>
            <a:spLocks noGrp="1"/>
          </p:cNvSpPr>
          <p:nvPr>
            <p:ph idx="1"/>
          </p:nvPr>
        </p:nvSpPr>
        <p:spPr>
          <a:xfrm>
            <a:off x="6781800" y="2209800"/>
            <a:ext cx="4724400" cy="4648200"/>
          </a:xfrm>
        </p:spPr>
        <p:txBody>
          <a:bodyPr>
            <a:normAutofit/>
          </a:bodyPr>
          <a:lstStyle/>
          <a:p>
            <a:pPr marL="0" indent="0" eaLnBrk="0" fontAlgn="base" hangingPunct="0">
              <a:lnSpc>
                <a:spcPct val="100000"/>
              </a:lnSpc>
              <a:spcBef>
                <a:spcPct val="30000"/>
              </a:spcBef>
              <a:spcAft>
                <a:spcPct val="0"/>
              </a:spcAft>
              <a:buNone/>
              <a:defRPr/>
            </a:pPr>
            <a:r>
              <a:rPr lang="en-US" dirty="0"/>
              <a:t>A personal timeline is a big-picture overview of your life.  It is a chronological map of your development, highlighting those critical incidents and circumstances that God has used to shape character and purpose.</a:t>
            </a:r>
          </a:p>
          <a:p>
            <a:pPr>
              <a:buFont typeface="Wingdings 3" charset="2"/>
              <a:buNone/>
              <a:defRPr/>
            </a:pPr>
            <a:endParaRPr lang="en-US" dirty="0"/>
          </a:p>
          <a:p>
            <a:pPr>
              <a:buFont typeface="Wingdings" charset="2"/>
              <a:buBlip>
                <a:blip r:embed="rId3"/>
              </a:buBlip>
              <a:defRPr/>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477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6399"/>
            <a:ext cx="10229385" cy="1325563"/>
          </a:xfrm>
        </p:spPr>
        <p:txBody>
          <a:bodyPr/>
          <a:lstStyle/>
          <a:p>
            <a:pPr>
              <a:defRPr/>
            </a:pPr>
            <a:r>
              <a:rPr lang="en-US" dirty="0"/>
              <a:t>Personal Time Line</a:t>
            </a:r>
          </a:p>
        </p:txBody>
      </p:sp>
      <p:sp>
        <p:nvSpPr>
          <p:cNvPr id="3" name="Content Placeholder 2"/>
          <p:cNvSpPr>
            <a:spLocks noGrp="1"/>
          </p:cNvSpPr>
          <p:nvPr>
            <p:ph idx="1"/>
          </p:nvPr>
        </p:nvSpPr>
        <p:spPr>
          <a:xfrm>
            <a:off x="304799" y="1676400"/>
            <a:ext cx="6190786" cy="4530725"/>
          </a:xfrm>
        </p:spPr>
        <p:txBody>
          <a:bodyPr/>
          <a:lstStyle/>
          <a:p>
            <a:pPr marL="0" indent="0">
              <a:buNone/>
            </a:pPr>
            <a:r>
              <a:rPr lang="en-US" dirty="0"/>
              <a:t>Developing your personal timeline will help you gain a:</a:t>
            </a:r>
          </a:p>
          <a:p>
            <a:pPr lvl="1"/>
            <a:r>
              <a:rPr lang="en-US" dirty="0"/>
              <a:t>Greater understanding of your personal contribution and roles.</a:t>
            </a:r>
          </a:p>
          <a:p>
            <a:pPr lvl="1"/>
            <a:r>
              <a:rPr lang="en-US" dirty="0"/>
              <a:t>Greater capacity to assess future ministry opportunities</a:t>
            </a:r>
          </a:p>
          <a:p>
            <a:pPr lvl="1"/>
            <a:r>
              <a:rPr lang="en-US" dirty="0"/>
              <a:t>Greater capacity to understand and process difficult times</a:t>
            </a:r>
          </a:p>
          <a:p>
            <a:pPr lvl="1"/>
            <a:r>
              <a:rPr lang="en-US" dirty="0"/>
              <a:t>Greater capacity to help others understand their development.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585" y="809180"/>
            <a:ext cx="5696415" cy="56457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143" y="685800"/>
            <a:ext cx="7021286" cy="5089693"/>
          </a:xfrm>
          <a:prstGeom prst="rect">
            <a:avLst/>
          </a:prstGeom>
        </p:spPr>
      </p:pic>
      <p:sp>
        <p:nvSpPr>
          <p:cNvPr id="6" name="Rectangle 5"/>
          <p:cNvSpPr/>
          <p:nvPr/>
        </p:nvSpPr>
        <p:spPr>
          <a:xfrm>
            <a:off x="0" y="0"/>
            <a:ext cx="3860180" cy="6872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859" name="Rectangle 1027"/>
          <p:cNvSpPr>
            <a:spLocks noGrp="1" noChangeArrowheads="1"/>
          </p:cNvSpPr>
          <p:nvPr>
            <p:ph idx="1"/>
          </p:nvPr>
        </p:nvSpPr>
        <p:spPr>
          <a:xfrm>
            <a:off x="348342" y="304800"/>
            <a:ext cx="4452257" cy="6568038"/>
          </a:xfrm>
        </p:spPr>
        <p:txBody>
          <a:bodyPr>
            <a:normAutofit fontScale="92500" lnSpcReduction="20000"/>
          </a:bodyPr>
          <a:lstStyle/>
          <a:p>
            <a:pPr>
              <a:buFont typeface="Wingdings 3" charset="2"/>
              <a:buNone/>
              <a:defRPr/>
            </a:pPr>
            <a:r>
              <a:rPr lang="en-US" sz="2800" b="1" i="1" dirty="0"/>
              <a:t>Jeremiah 29:10-13</a:t>
            </a:r>
          </a:p>
          <a:p>
            <a:pPr>
              <a:buFont typeface="Wingdings" charset="2"/>
              <a:buBlip>
                <a:blip r:embed="rId4"/>
              </a:buBlip>
              <a:defRPr/>
            </a:pPr>
            <a:endParaRPr lang="en-US" sz="2800" b="1" dirty="0"/>
          </a:p>
          <a:p>
            <a:r>
              <a:rPr lang="en-US" dirty="0"/>
              <a:t>This is what the </a:t>
            </a:r>
            <a:r>
              <a:rPr lang="en-US" cap="small" dirty="0"/>
              <a:t>Lord</a:t>
            </a:r>
            <a:r>
              <a:rPr lang="en-US" dirty="0"/>
              <a:t> says: “When seventy years are completed for Babylon, I will come to you and fulfill my good promise to bring you back to this place. </a:t>
            </a:r>
            <a:endParaRPr lang="en-US" b="1" baseline="30000" dirty="0"/>
          </a:p>
          <a:p>
            <a:r>
              <a:rPr lang="en-US" dirty="0"/>
              <a:t>For I know the plans I have for you,” declares the </a:t>
            </a:r>
            <a:r>
              <a:rPr lang="en-US" cap="small" dirty="0"/>
              <a:t>Lord</a:t>
            </a:r>
            <a:r>
              <a:rPr lang="en-US" dirty="0"/>
              <a:t>, “plans to prosper you and not to harm you, plans to give you hope and a future. </a:t>
            </a:r>
            <a:endParaRPr lang="en-US" b="1" baseline="30000" dirty="0"/>
          </a:p>
          <a:p>
            <a:r>
              <a:rPr lang="en-US" dirty="0"/>
              <a:t>Then you will call on me and come and pray to me, and I will listen to you. </a:t>
            </a:r>
            <a:endParaRPr lang="en-US" b="1" baseline="30000" dirty="0"/>
          </a:p>
          <a:p>
            <a:r>
              <a:rPr lang="en-US" dirty="0"/>
              <a:t>You will seek me and find me when you seek me with all your heart.</a:t>
            </a:r>
            <a:br>
              <a:rPr lang="ru-RU" dirty="0"/>
            </a:br>
            <a:endParaRPr lang="ru-RU" sz="2800" i="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4" name="Rectangle 4"/>
          <p:cNvSpPr>
            <a:spLocks noChangeArrowheads="1"/>
          </p:cNvSpPr>
          <p:nvPr/>
        </p:nvSpPr>
        <p:spPr bwMode="auto">
          <a:xfrm>
            <a:off x="25649" y="3810000"/>
            <a:ext cx="12165980" cy="2171700"/>
          </a:xfrm>
          <a:prstGeom prst="rect">
            <a:avLst/>
          </a:prstGeom>
          <a:noFill/>
          <a:ln w="9525">
            <a:noFill/>
            <a:miter lim="800000"/>
            <a:headEnd/>
            <a:tailEnd/>
          </a:ln>
        </p:spPr>
        <p:txBody>
          <a:bodyPr/>
          <a:lstStyle/>
          <a:p>
            <a:endParaRPr lang="en-US" dirty="0"/>
          </a:p>
          <a:p>
            <a:pPr marL="742950" lvl="1" indent="-285750">
              <a:spcBef>
                <a:spcPct val="20000"/>
              </a:spcBef>
              <a:buClr>
                <a:schemeClr val="hlink"/>
              </a:buClr>
              <a:buSzPct val="55000"/>
              <a:buFont typeface="Wingdings" charset="2"/>
              <a:buChar char="n"/>
            </a:pPr>
            <a:r>
              <a:rPr lang="en-US" sz="2800" dirty="0"/>
              <a:t>God is</a:t>
            </a:r>
            <a:r>
              <a:rPr lang="en-US" sz="2800" dirty="0">
                <a:solidFill>
                  <a:schemeClr val="tx2"/>
                </a:solidFill>
              </a:rPr>
              <a:t> </a:t>
            </a:r>
            <a:r>
              <a:rPr lang="en-US" sz="2800" u="sng" dirty="0">
                <a:solidFill>
                  <a:srgbClr val="FF0000"/>
                </a:solidFill>
              </a:rPr>
              <a:t>always</a:t>
            </a:r>
            <a:r>
              <a:rPr lang="en-US" sz="2800" dirty="0">
                <a:solidFill>
                  <a:schemeClr val="tx2"/>
                </a:solidFill>
              </a:rPr>
              <a:t> </a:t>
            </a:r>
            <a:r>
              <a:rPr lang="en-US" sz="2800" dirty="0"/>
              <a:t>at work</a:t>
            </a:r>
            <a:br>
              <a:rPr lang="en-US" sz="2800" dirty="0"/>
            </a:br>
            <a:endParaRPr lang="en-US" sz="2800" dirty="0"/>
          </a:p>
          <a:p>
            <a:pPr marL="742950" lvl="1" indent="-285750">
              <a:spcBef>
                <a:spcPct val="20000"/>
              </a:spcBef>
              <a:buClr>
                <a:schemeClr val="hlink"/>
              </a:buClr>
              <a:buSzPct val="55000"/>
              <a:buFont typeface="Wingdings" charset="2"/>
              <a:buChar char="n"/>
            </a:pPr>
            <a:r>
              <a:rPr lang="en-US" sz="2800" dirty="0"/>
              <a:t>Our call is not to</a:t>
            </a:r>
            <a:r>
              <a:rPr lang="en-US" sz="2800" dirty="0">
                <a:solidFill>
                  <a:schemeClr val="tx2"/>
                </a:solidFill>
              </a:rPr>
              <a:t> </a:t>
            </a:r>
            <a:r>
              <a:rPr lang="en-US" sz="2800" u="sng" dirty="0">
                <a:solidFill>
                  <a:srgbClr val="FF0000"/>
                </a:solidFill>
              </a:rPr>
              <a:t>invent</a:t>
            </a:r>
            <a:r>
              <a:rPr lang="en-US" sz="2800" u="sng" dirty="0">
                <a:solidFill>
                  <a:schemeClr val="tx2"/>
                </a:solidFill>
              </a:rPr>
              <a:t> </a:t>
            </a:r>
            <a:r>
              <a:rPr lang="en-US" sz="2800" dirty="0"/>
              <a:t>but to</a:t>
            </a:r>
            <a:r>
              <a:rPr lang="en-US" sz="2800" dirty="0">
                <a:solidFill>
                  <a:schemeClr val="tx2"/>
                </a:solidFill>
              </a:rPr>
              <a:t> </a:t>
            </a:r>
            <a:r>
              <a:rPr lang="en-US" sz="2800" u="sng" dirty="0">
                <a:solidFill>
                  <a:srgbClr val="FF0000"/>
                </a:solidFill>
              </a:rPr>
              <a:t>align</a:t>
            </a:r>
            <a:r>
              <a:rPr lang="en-US" sz="2800" dirty="0">
                <a:solidFill>
                  <a:schemeClr val="tx2"/>
                </a:solidFill>
              </a:rPr>
              <a:t> </a:t>
            </a:r>
            <a:r>
              <a:rPr lang="en-US" sz="2800" dirty="0"/>
              <a:t>ourselves</a:t>
            </a:r>
            <a:br>
              <a:rPr lang="en-US" sz="2800" dirty="0"/>
            </a:br>
            <a:endParaRPr lang="en-US" sz="2800" dirty="0"/>
          </a:p>
          <a:p>
            <a:pPr marL="742950" lvl="1" indent="-285750">
              <a:spcBef>
                <a:spcPct val="20000"/>
              </a:spcBef>
              <a:buClr>
                <a:schemeClr val="hlink"/>
              </a:buClr>
              <a:buSzPct val="55000"/>
              <a:buFont typeface="Wingdings" charset="2"/>
              <a:buChar char="n"/>
            </a:pPr>
            <a:r>
              <a:rPr lang="en-US" sz="2800" dirty="0"/>
              <a:t>Alignment requires</a:t>
            </a:r>
            <a:r>
              <a:rPr lang="en-US" sz="2800" dirty="0">
                <a:solidFill>
                  <a:schemeClr val="tx2"/>
                </a:solidFill>
              </a:rPr>
              <a:t> </a:t>
            </a:r>
            <a:r>
              <a:rPr lang="en-US" sz="2800" u="sng" dirty="0">
                <a:solidFill>
                  <a:srgbClr val="FF0000"/>
                </a:solidFill>
              </a:rPr>
              <a:t>absolute surrender.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7276" cy="3810000"/>
          </a:xfrm>
          <a:prstGeom prst="rect">
            <a:avLst/>
          </a:prstGeom>
        </p:spPr>
      </p:pic>
      <p:sp>
        <p:nvSpPr>
          <p:cNvPr id="35842" name="Rectangle 2"/>
          <p:cNvSpPr>
            <a:spLocks noGrp="1" noChangeArrowheads="1"/>
          </p:cNvSpPr>
          <p:nvPr>
            <p:ph type="title"/>
          </p:nvPr>
        </p:nvSpPr>
        <p:spPr>
          <a:xfrm>
            <a:off x="304800" y="0"/>
            <a:ext cx="7010399" cy="1143000"/>
          </a:xfrm>
        </p:spPr>
        <p:txBody>
          <a:bodyPr/>
          <a:lstStyle/>
          <a:p>
            <a:pPr algn="l">
              <a:defRPr/>
            </a:pPr>
            <a:r>
              <a:rPr lang="en-US" sz="2800" b="1" dirty="0">
                <a:latin typeface="Arial" charset="0"/>
                <a:ea typeface="Arial" charset="0"/>
                <a:cs typeface="Arial" charset="0"/>
              </a:rPr>
              <a:t>The Refocusing Paradigm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52400" y="106136"/>
            <a:ext cx="5423210" cy="571500"/>
          </a:xfrm>
        </p:spPr>
        <p:txBody>
          <a:bodyPr/>
          <a:lstStyle/>
          <a:p>
            <a:pPr algn="l">
              <a:defRPr/>
            </a:pPr>
            <a:r>
              <a:rPr lang="en-US" sz="3200" b="1" dirty="0"/>
              <a:t>Focus Question</a:t>
            </a:r>
          </a:p>
        </p:txBody>
      </p:sp>
      <p:sp>
        <p:nvSpPr>
          <p:cNvPr id="900099" name="Rectangle 3"/>
          <p:cNvSpPr>
            <a:spLocks noGrp="1" noChangeArrowheads="1"/>
          </p:cNvSpPr>
          <p:nvPr>
            <p:ph idx="1"/>
          </p:nvPr>
        </p:nvSpPr>
        <p:spPr>
          <a:xfrm>
            <a:off x="342900" y="786493"/>
            <a:ext cx="11506199" cy="2114550"/>
          </a:xfrm>
        </p:spPr>
        <p:txBody>
          <a:bodyPr>
            <a:normAutofit fontScale="92500" lnSpcReduction="10000"/>
          </a:bodyPr>
          <a:lstStyle/>
          <a:p>
            <a:r>
              <a:rPr lang="en-US" dirty="0"/>
              <a:t>Question:  </a:t>
            </a:r>
            <a:r>
              <a:rPr lang="en-US" b="1" i="1" dirty="0"/>
              <a:t>Where have I been?</a:t>
            </a:r>
            <a:br>
              <a:rPr lang="en-US" sz="1600" b="1" i="1" dirty="0"/>
            </a:br>
            <a:endParaRPr lang="en-US" sz="1600" b="1" i="1" dirty="0"/>
          </a:p>
          <a:p>
            <a:r>
              <a:rPr lang="en-US" dirty="0"/>
              <a:t>Biblical Command:  </a:t>
            </a:r>
            <a:r>
              <a:rPr lang="en-US" b="1" dirty="0"/>
              <a:t>Remember -  </a:t>
            </a:r>
            <a:r>
              <a:rPr lang="en-US" sz="2800" i="1" dirty="0"/>
              <a:t>A Theology of Remembrance</a:t>
            </a:r>
            <a:br>
              <a:rPr lang="en-US" sz="2800" i="1" dirty="0"/>
            </a:br>
            <a:r>
              <a:rPr lang="en-US" sz="2800" i="1" dirty="0"/>
              <a:t>{Deut. 8, Psalm 106, etc.}</a:t>
            </a:r>
            <a:endParaRPr lang="en-US" sz="1200" i="1" dirty="0"/>
          </a:p>
          <a:p>
            <a:pPr lvl="2"/>
            <a:endParaRPr lang="en-US" sz="1200" i="1" dirty="0"/>
          </a:p>
          <a:p>
            <a:r>
              <a:rPr lang="en-US" dirty="0"/>
              <a:t>The tool:  </a:t>
            </a:r>
            <a:r>
              <a:rPr lang="en-US" b="1" dirty="0"/>
              <a:t>The Personal Time Line</a:t>
            </a:r>
          </a:p>
        </p:txBody>
      </p:sp>
      <p:graphicFrame>
        <p:nvGraphicFramePr>
          <p:cNvPr id="33794" name="Object 2"/>
          <p:cNvGraphicFramePr>
            <a:graphicFrameLocks noChangeAspect="1"/>
          </p:cNvGraphicFramePr>
          <p:nvPr/>
        </p:nvGraphicFramePr>
        <p:xfrm>
          <a:off x="8153400" y="4038600"/>
          <a:ext cx="2209800" cy="2628900"/>
        </p:xfrm>
        <a:graphic>
          <a:graphicData uri="http://schemas.openxmlformats.org/presentationml/2006/ole">
            <mc:AlternateContent xmlns:mc="http://schemas.openxmlformats.org/markup-compatibility/2006">
              <mc:Choice xmlns:v="urn:schemas-microsoft-com:vml" Requires="v">
                <p:oleObj name="Clip" r:id="rId3" imgW="2209320" imgH="2628720" progId="">
                  <p:embed/>
                </p:oleObj>
              </mc:Choice>
              <mc:Fallback>
                <p:oleObj name="Clip" r:id="rId3" imgW="2209320" imgH="26287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038600"/>
                        <a:ext cx="2209800" cy="2628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0" y="3124200"/>
            <a:ext cx="12205010" cy="3733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9982200" cy="941388"/>
          </a:xfrm>
        </p:spPr>
        <p:txBody>
          <a:bodyPr/>
          <a:lstStyle/>
          <a:p>
            <a:pPr>
              <a:defRPr/>
            </a:pPr>
            <a:r>
              <a:rPr lang="en-US" sz="2800" b="1" dirty="0">
                <a:latin typeface="ScalaSans" pitchFamily="34" charset="0"/>
              </a:rPr>
              <a:t>Building a Post-It Note Timeline</a:t>
            </a:r>
          </a:p>
        </p:txBody>
      </p:sp>
      <p:sp>
        <p:nvSpPr>
          <p:cNvPr id="1143818" name="Text Box 10"/>
          <p:cNvSpPr txBox="1">
            <a:spLocks noChangeArrowheads="1"/>
          </p:cNvSpPr>
          <p:nvPr/>
        </p:nvSpPr>
        <p:spPr bwMode="auto">
          <a:xfrm>
            <a:off x="6533832" y="797510"/>
            <a:ext cx="4999355" cy="4893647"/>
          </a:xfrm>
          <a:prstGeom prst="rect">
            <a:avLst/>
          </a:prstGeom>
          <a:noFill/>
          <a:ln w="9525">
            <a:noFill/>
            <a:miter lim="800000"/>
            <a:headEnd/>
            <a:tailEnd/>
          </a:ln>
        </p:spPr>
        <p:txBody>
          <a:bodyPr wrap="square">
            <a:spAutoFit/>
          </a:bodyPr>
          <a:lstStyle/>
          <a:p>
            <a:pPr eaLnBrk="0" hangingPunct="0">
              <a:buFont typeface="Arial" charset="0"/>
              <a:buChar char="•"/>
            </a:pPr>
            <a:r>
              <a:rPr lang="en-US" sz="2400" dirty="0"/>
              <a:t>List </a:t>
            </a:r>
            <a:r>
              <a:rPr lang="en-US" sz="2400" dirty="0">
                <a:solidFill>
                  <a:srgbClr val="FF0000"/>
                </a:solidFill>
              </a:rPr>
              <a:t>events</a:t>
            </a:r>
            <a:r>
              <a:rPr lang="en-US" sz="2400" dirty="0"/>
              <a:t> that impacted your life (graduation, new job, school incident, move to a new city)</a:t>
            </a:r>
          </a:p>
          <a:p>
            <a:pPr eaLnBrk="0" hangingPunct="0">
              <a:buFont typeface="Arial" charset="0"/>
              <a:buChar char="•"/>
            </a:pPr>
            <a:r>
              <a:rPr lang="en-US" sz="2400" dirty="0"/>
              <a:t>List </a:t>
            </a:r>
            <a:r>
              <a:rPr lang="en-US" sz="2400" dirty="0">
                <a:solidFill>
                  <a:srgbClr val="FF0000"/>
                </a:solidFill>
              </a:rPr>
              <a:t>people</a:t>
            </a:r>
            <a:r>
              <a:rPr lang="en-US" sz="2400" dirty="0"/>
              <a:t> who influenced you (friends, families, pastors, classmates, spouses, church members</a:t>
            </a:r>
          </a:p>
          <a:p>
            <a:pPr eaLnBrk="0" hangingPunct="0">
              <a:buFont typeface="Arial" charset="0"/>
              <a:buChar char="•"/>
            </a:pPr>
            <a:r>
              <a:rPr lang="en-US" sz="2400" dirty="0"/>
              <a:t>List significant </a:t>
            </a:r>
            <a:r>
              <a:rPr lang="en-US" sz="2400" dirty="0">
                <a:solidFill>
                  <a:srgbClr val="FF0000"/>
                </a:solidFill>
              </a:rPr>
              <a:t>circumstances</a:t>
            </a:r>
            <a:r>
              <a:rPr lang="en-US" sz="2400" dirty="0"/>
              <a:t> that affected your life’s direction including incidents or statements made about you before birth (childhood experiences, conflict with parents, societal changes</a:t>
            </a:r>
          </a:p>
        </p:txBody>
      </p:sp>
      <p:sp>
        <p:nvSpPr>
          <p:cNvPr id="39" name="Text Box 9"/>
          <p:cNvSpPr txBox="1">
            <a:spLocks noChangeArrowheads="1"/>
          </p:cNvSpPr>
          <p:nvPr/>
        </p:nvSpPr>
        <p:spPr bwMode="auto">
          <a:xfrm>
            <a:off x="468086" y="4425344"/>
            <a:ext cx="5638800" cy="1569660"/>
          </a:xfrm>
          <a:prstGeom prst="rect">
            <a:avLst/>
          </a:prstGeom>
          <a:noFill/>
          <a:ln w="9525">
            <a:solidFill>
              <a:schemeClr val="tx1"/>
            </a:solidFill>
            <a:miter lim="800000"/>
            <a:headEnd/>
            <a:tailEnd/>
          </a:ln>
        </p:spPr>
        <p:txBody>
          <a:bodyPr wrap="square">
            <a:spAutoFit/>
          </a:bodyPr>
          <a:lstStyle/>
          <a:p>
            <a:r>
              <a:rPr lang="en-US" sz="2400" dirty="0"/>
              <a:t>Brainstorm significant people, events in your life.</a:t>
            </a:r>
          </a:p>
          <a:p>
            <a:pPr lvl="1"/>
            <a:r>
              <a:rPr lang="en-US" sz="2400" dirty="0"/>
              <a:t>Ask the Spirit to reveal things to you.</a:t>
            </a:r>
          </a:p>
          <a:p>
            <a:pPr lvl="1"/>
            <a:r>
              <a:rPr lang="en-US" sz="2400" dirty="0"/>
              <a:t>Refer to mentors in your past as well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85" y="1110582"/>
            <a:ext cx="4140200" cy="3175000"/>
          </a:xfrm>
          <a:prstGeom prst="rect">
            <a:avLst/>
          </a:prstGeom>
        </p:spPr>
      </p:pic>
      <p:sp>
        <p:nvSpPr>
          <p:cNvPr id="1143814" name="Text Box 6"/>
          <p:cNvSpPr txBox="1">
            <a:spLocks noChangeArrowheads="1"/>
          </p:cNvSpPr>
          <p:nvPr/>
        </p:nvSpPr>
        <p:spPr bwMode="auto">
          <a:xfrm rot="20899297">
            <a:off x="2346960" y="1860501"/>
            <a:ext cx="1593850" cy="1384995"/>
          </a:xfrm>
          <a:prstGeom prst="rect">
            <a:avLst/>
          </a:prstGeom>
          <a:solidFill>
            <a:schemeClr val="bg1"/>
          </a:solidFill>
          <a:ln w="9525">
            <a:noFill/>
            <a:miter lim="800000"/>
            <a:headEnd/>
            <a:tailEnd/>
          </a:ln>
        </p:spPr>
        <p:txBody>
          <a:bodyPr>
            <a:spAutoFit/>
          </a:bodyPr>
          <a:lstStyle/>
          <a:p>
            <a:pPr algn="ctr" eaLnBrk="0" hangingPunct="0"/>
            <a:r>
              <a:rPr lang="en-US" sz="2800" b="1" dirty="0">
                <a:latin typeface="Times New Roman" pitchFamily="18" charset="0"/>
              </a:rPr>
              <a:t>One Item Per Note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square with a black border&#10;&#10;Description automatically generated with medium confidence">
            <a:extLst>
              <a:ext uri="{FF2B5EF4-FFF2-40B4-BE49-F238E27FC236}">
                <a16:creationId xmlns:a16="http://schemas.microsoft.com/office/drawing/2014/main" id="{EC40F514-8687-A549-8D14-022FFBB6E0B6}"/>
              </a:ext>
            </a:extLst>
          </p:cNvPr>
          <p:cNvPicPr>
            <a:picLocks noChangeAspect="1"/>
          </p:cNvPicPr>
          <p:nvPr/>
        </p:nvPicPr>
        <p:blipFill>
          <a:blip r:embed="rId3"/>
          <a:stretch>
            <a:fillRect/>
          </a:stretch>
        </p:blipFill>
        <p:spPr>
          <a:xfrm>
            <a:off x="6305550" y="1168400"/>
            <a:ext cx="4686300" cy="4521200"/>
          </a:xfrm>
          <a:prstGeom prst="rect">
            <a:avLst/>
          </a:prstGeom>
        </p:spPr>
      </p:pic>
      <p:sp>
        <p:nvSpPr>
          <p:cNvPr id="1143815" name="Text Box 7"/>
          <p:cNvSpPr txBox="1">
            <a:spLocks noChangeArrowheads="1"/>
          </p:cNvSpPr>
          <p:nvPr/>
        </p:nvSpPr>
        <p:spPr bwMode="auto">
          <a:xfrm rot="21107301">
            <a:off x="7353301" y="2308535"/>
            <a:ext cx="2590800" cy="1569660"/>
          </a:xfrm>
          <a:prstGeom prst="rect">
            <a:avLst/>
          </a:prstGeom>
          <a:solidFill>
            <a:schemeClr val="bg1"/>
          </a:solidFill>
          <a:ln w="9525">
            <a:noFill/>
            <a:miter lim="800000"/>
            <a:headEnd/>
            <a:tailEnd/>
          </a:ln>
        </p:spPr>
        <p:txBody>
          <a:bodyPr wrap="square">
            <a:spAutoFit/>
          </a:bodyPr>
          <a:lstStyle/>
          <a:p>
            <a:r>
              <a:rPr lang="en-US" sz="3200" dirty="0"/>
              <a:t>Replace yellow with red or pink</a:t>
            </a:r>
          </a:p>
        </p:txBody>
      </p:sp>
      <p:sp>
        <p:nvSpPr>
          <p:cNvPr id="1143818" name="Text Box 10"/>
          <p:cNvSpPr txBox="1">
            <a:spLocks noChangeArrowheads="1"/>
          </p:cNvSpPr>
          <p:nvPr/>
        </p:nvSpPr>
        <p:spPr bwMode="auto">
          <a:xfrm>
            <a:off x="1371600" y="2736941"/>
            <a:ext cx="3276600" cy="1938992"/>
          </a:xfrm>
          <a:prstGeom prst="rect">
            <a:avLst/>
          </a:prstGeom>
          <a:noFill/>
          <a:ln w="9525">
            <a:noFill/>
            <a:miter lim="800000"/>
            <a:headEnd/>
            <a:tailEnd/>
          </a:ln>
        </p:spPr>
        <p:txBody>
          <a:bodyPr>
            <a:spAutoFit/>
          </a:bodyPr>
          <a:lstStyle/>
          <a:p>
            <a:r>
              <a:rPr lang="en-US" sz="3200" dirty="0"/>
              <a:t>2. Identify those events that were painful</a:t>
            </a:r>
          </a:p>
          <a:p>
            <a:endParaRPr lang="en-US" sz="2400" dirty="0"/>
          </a:p>
        </p:txBody>
      </p:sp>
      <p:sp>
        <p:nvSpPr>
          <p:cNvPr id="6" name="Rectangle 2">
            <a:extLst>
              <a:ext uri="{FF2B5EF4-FFF2-40B4-BE49-F238E27FC236}">
                <a16:creationId xmlns:a16="http://schemas.microsoft.com/office/drawing/2014/main" id="{F59BE185-9652-6E41-A613-1CC3CC7EBFA8}"/>
              </a:ext>
            </a:extLst>
          </p:cNvPr>
          <p:cNvSpPr>
            <a:spLocks noGrp="1" noChangeArrowheads="1"/>
          </p:cNvSpPr>
          <p:nvPr>
            <p:ph type="title"/>
          </p:nvPr>
        </p:nvSpPr>
        <p:spPr>
          <a:xfrm>
            <a:off x="495300" y="540249"/>
            <a:ext cx="9982200" cy="941388"/>
          </a:xfrm>
        </p:spPr>
        <p:txBody>
          <a:bodyPr/>
          <a:lstStyle/>
          <a:p>
            <a:pPr>
              <a:defRPr/>
            </a:pPr>
            <a:r>
              <a:rPr lang="en-US" sz="2800" b="1" dirty="0">
                <a:latin typeface="ScalaSans" pitchFamily="34" charset="0"/>
              </a:rPr>
              <a:t>Building a Post-It Note Timeline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3489</TotalTime>
  <Words>2095</Words>
  <Application>Microsoft Macintosh PowerPoint</Application>
  <PresentationFormat>Widescreen</PresentationFormat>
  <Paragraphs>260</Paragraphs>
  <Slides>18</Slides>
  <Notes>18</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7" baseType="lpstr">
      <vt:lpstr>ＭＳ Ｐゴシック</vt:lpstr>
      <vt:lpstr>Aharoni</vt:lpstr>
      <vt:lpstr>Americana BT</vt:lpstr>
      <vt:lpstr>Arial</vt:lpstr>
      <vt:lpstr>Arial Black</vt:lpstr>
      <vt:lpstr>Arial Narrow</vt:lpstr>
      <vt:lpstr>Calibri</vt:lpstr>
      <vt:lpstr>Calibri Light</vt:lpstr>
      <vt:lpstr>Century Gothic</vt:lpstr>
      <vt:lpstr>Comic Sans MS</vt:lpstr>
      <vt:lpstr>Geneva</vt:lpstr>
      <vt:lpstr>Lucida Sans</vt:lpstr>
      <vt:lpstr>Monotype Sorts</vt:lpstr>
      <vt:lpstr>ScalaSans</vt:lpstr>
      <vt:lpstr>Times New Roman</vt:lpstr>
      <vt:lpstr>Wingdings</vt:lpstr>
      <vt:lpstr>Wingdings 3</vt:lpstr>
      <vt:lpstr>Office Theme</vt:lpstr>
      <vt:lpstr>Clip</vt:lpstr>
      <vt:lpstr>   Personal Time Line</vt:lpstr>
      <vt:lpstr>  Purpose of this Session</vt:lpstr>
      <vt:lpstr>Personal Time Line Definition</vt:lpstr>
      <vt:lpstr>Personal Time Line</vt:lpstr>
      <vt:lpstr>PowerPoint Presentation</vt:lpstr>
      <vt:lpstr>The Refocusing Paradigm</vt:lpstr>
      <vt:lpstr>Focus Question</vt:lpstr>
      <vt:lpstr>Building a Post-It Note Timeline</vt:lpstr>
      <vt:lpstr>Building a Post-It Note Timeline</vt:lpstr>
      <vt:lpstr> Chronological Ordering On Poster Board</vt:lpstr>
      <vt:lpstr>PowerPoint Presentation</vt:lpstr>
      <vt:lpstr> Chronological Ordering On Poster Board</vt:lpstr>
      <vt:lpstr> Labeling Major Phases or Chapters of Your Life</vt:lpstr>
      <vt:lpstr>PowerPoint Presentation</vt:lpstr>
      <vt:lpstr>PowerPoint Presentation</vt:lpstr>
      <vt:lpstr>PowerPoint Presentation</vt:lpstr>
      <vt:lpstr>PowerPoint Presentation</vt:lpstr>
      <vt:lpstr>PowerPoint Presentation</vt:lpstr>
    </vt:vector>
  </TitlesOfParts>
  <Company>The King's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 IDS 280</dc:title>
  <dc:creator>Alan McMahan</dc:creator>
  <cp:lastModifiedBy>Michael Manna</cp:lastModifiedBy>
  <cp:revision>191</cp:revision>
  <cp:lastPrinted>2010-01-04T02:22:26Z</cp:lastPrinted>
  <dcterms:created xsi:type="dcterms:W3CDTF">2010-01-03T22:12:17Z</dcterms:created>
  <dcterms:modified xsi:type="dcterms:W3CDTF">2022-09-15T17:43:12Z</dcterms:modified>
</cp:coreProperties>
</file>